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0A6"/>
    <a:srgbClr val="2F97D4"/>
    <a:srgbClr val="004D5C"/>
    <a:srgbClr val="53A8A2"/>
    <a:srgbClr val="EE869A"/>
    <a:srgbClr val="EF8BB6"/>
    <a:srgbClr val="0068B7"/>
    <a:srgbClr val="9FD9F6"/>
    <a:srgbClr val="FDD000"/>
    <a:srgbClr val="FFD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6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2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40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83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33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71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8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29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78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27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06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41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B20B-978E-47D8-8577-7C5831757F73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47EC3-A332-4F8B-B57A-219A1B881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80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722331B8-421D-4FD2-876A-33DE1D26BAA3}"/>
              </a:ext>
            </a:extLst>
          </p:cNvPr>
          <p:cNvSpPr txBox="1">
            <a:spLocks/>
          </p:cNvSpPr>
          <p:nvPr/>
        </p:nvSpPr>
        <p:spPr>
          <a:xfrm>
            <a:off x="674141" y="3246912"/>
            <a:ext cx="5520284" cy="10624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長岡京市内で子育てや高齢者支援、地域の環境整備や居場所づくりなど、まちをより良くするための活動を応援する補助金です。収益を意識し、補助金終了後も活動を続ける事業を採択しています。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5B5B9E30-C23A-4D93-81F1-1E38A29D5ECF}"/>
              </a:ext>
            </a:extLst>
          </p:cNvPr>
          <p:cNvSpPr txBox="1">
            <a:spLocks/>
          </p:cNvSpPr>
          <p:nvPr/>
        </p:nvSpPr>
        <p:spPr>
          <a:xfrm>
            <a:off x="514350" y="1191860"/>
            <a:ext cx="58293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endParaRPr lang="ja-JP" altLang="en-US" dirty="0">
              <a:ln w="76200">
                <a:noFill/>
              </a:ln>
              <a:solidFill>
                <a:srgbClr val="4D4398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7F57834-FEEA-42CB-868A-393C7AC53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899" y="1630959"/>
            <a:ext cx="5829300" cy="1524000"/>
          </a:xfrm>
          <a:noFill/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ja-JP" altLang="en-US" sz="4000" dirty="0">
                <a:ln w="76200">
                  <a:noFill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まち</a:t>
            </a:r>
            <a:r>
              <a:rPr lang="ja-JP" altLang="en-US" sz="3200" dirty="0">
                <a:ln w="76200">
                  <a:noFill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r>
              <a:rPr lang="ja-JP" altLang="en-US" sz="4000" dirty="0">
                <a:ln w="76200">
                  <a:noFill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より良く</a:t>
            </a:r>
            <a:r>
              <a:rPr lang="ja-JP" altLang="en-US" sz="3200" dirty="0">
                <a:ln w="76200">
                  <a:noFill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</a:t>
            </a:r>
            <a:r>
              <a:rPr lang="ja-JP" altLang="en-US" sz="4000" dirty="0">
                <a:ln w="76200">
                  <a:noFill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活動</a:t>
            </a:r>
            <a:r>
              <a:rPr lang="ja-JP" altLang="en-US" sz="3200" dirty="0">
                <a:ln w="76200">
                  <a:noFill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br>
              <a:rPr lang="en-US" altLang="ja-JP" sz="4000" dirty="0">
                <a:ln w="76200">
                  <a:noFill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dirty="0">
                <a:ln w="76200">
                  <a:noFill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応援</a:t>
            </a:r>
            <a:r>
              <a:rPr lang="ja-JP" altLang="en-US" sz="3200" dirty="0">
                <a:ln w="76200">
                  <a:noFill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</a:t>
            </a:r>
            <a:r>
              <a:rPr lang="ja-JP" altLang="en-US" sz="4000" dirty="0">
                <a:ln w="76200">
                  <a:noFill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補助金</a:t>
            </a:r>
            <a:r>
              <a:rPr lang="ja-JP" altLang="en-US" sz="3200" dirty="0">
                <a:ln w="76200">
                  <a:noFill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です！</a:t>
            </a:r>
            <a:endParaRPr kumimoji="1" lang="ja-JP" altLang="en-US" sz="4000" dirty="0">
              <a:ln w="76200">
                <a:noFill/>
              </a:ln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4EB2EAF-DC46-47C0-B88F-F498AF6BBF04}"/>
              </a:ext>
            </a:extLst>
          </p:cNvPr>
          <p:cNvSpPr txBox="1">
            <a:spLocks/>
          </p:cNvSpPr>
          <p:nvPr/>
        </p:nvSpPr>
        <p:spPr>
          <a:xfrm>
            <a:off x="514350" y="1011512"/>
            <a:ext cx="5829300" cy="39146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Ｒ７年度　みんなの未来をつくるまち活補助金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7D2FB80-E32C-434A-A7CC-0962EEA7961C}"/>
              </a:ext>
            </a:extLst>
          </p:cNvPr>
          <p:cNvSpPr/>
          <p:nvPr/>
        </p:nvSpPr>
        <p:spPr>
          <a:xfrm>
            <a:off x="663574" y="4534705"/>
            <a:ext cx="2520000" cy="2304000"/>
          </a:xfrm>
          <a:prstGeom prst="rect">
            <a:avLst/>
          </a:prstGeom>
          <a:solidFill>
            <a:srgbClr val="2F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C32CBC-4671-4182-98AC-A59170496B77}"/>
              </a:ext>
            </a:extLst>
          </p:cNvPr>
          <p:cNvSpPr txBox="1"/>
          <p:nvPr/>
        </p:nvSpPr>
        <p:spPr>
          <a:xfrm>
            <a:off x="663572" y="4486617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事業開始３年目まで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たねまくコース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ACDAB0C-2C32-4FF8-829C-1A7D9B10EF7A}"/>
              </a:ext>
            </a:extLst>
          </p:cNvPr>
          <p:cNvSpPr txBox="1"/>
          <p:nvPr/>
        </p:nvSpPr>
        <p:spPr>
          <a:xfrm>
            <a:off x="1075515" y="5065090"/>
            <a:ext cx="1787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spc="-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kumimoji="1" lang="ja-JP" altLang="en-US" sz="1200" b="1" spc="-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82591BB-EC7C-4AC0-BE6E-C90682D45A19}"/>
              </a:ext>
            </a:extLst>
          </p:cNvPr>
          <p:cNvSpPr txBox="1"/>
          <p:nvPr/>
        </p:nvSpPr>
        <p:spPr>
          <a:xfrm>
            <a:off x="674141" y="5645136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最大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E1F8E00-5CB2-4375-8285-B2EEE62F1BD4}"/>
              </a:ext>
            </a:extLst>
          </p:cNvPr>
          <p:cNvSpPr txBox="1"/>
          <p:nvPr/>
        </p:nvSpPr>
        <p:spPr>
          <a:xfrm>
            <a:off x="2515825" y="5426440"/>
            <a:ext cx="86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万円補助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40EFED-358F-41F3-8DA5-48EFED21EDD1}"/>
              </a:ext>
            </a:extLst>
          </p:cNvPr>
          <p:cNvSpPr txBox="1"/>
          <p:nvPr/>
        </p:nvSpPr>
        <p:spPr>
          <a:xfrm>
            <a:off x="1004092" y="6354111"/>
            <a:ext cx="18389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書類審査のみ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A0696C6-2DBE-4CC3-A9D2-A348480367EC}"/>
              </a:ext>
            </a:extLst>
          </p:cNvPr>
          <p:cNvSpPr/>
          <p:nvPr/>
        </p:nvSpPr>
        <p:spPr>
          <a:xfrm>
            <a:off x="3674428" y="4545952"/>
            <a:ext cx="2520000" cy="2304000"/>
          </a:xfrm>
          <a:prstGeom prst="rect">
            <a:avLst/>
          </a:prstGeom>
          <a:solidFill>
            <a:srgbClr val="2F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AA637F-C8DB-48D7-AD85-FC2F16625CBF}"/>
              </a:ext>
            </a:extLst>
          </p:cNvPr>
          <p:cNvSpPr txBox="1"/>
          <p:nvPr/>
        </p:nvSpPr>
        <p:spPr>
          <a:xfrm>
            <a:off x="3674426" y="4497863"/>
            <a:ext cx="251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同一事業３回まで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はなさくコース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ED70C4-54BA-4309-9339-2FB3A3E619B6}"/>
              </a:ext>
            </a:extLst>
          </p:cNvPr>
          <p:cNvSpPr txBox="1"/>
          <p:nvPr/>
        </p:nvSpPr>
        <p:spPr>
          <a:xfrm>
            <a:off x="4108549" y="5072354"/>
            <a:ext cx="1753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endParaRPr kumimoji="1" lang="ja-JP" altLang="en-US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CA60F89-C74C-4B15-BD8D-654B354CE52E}"/>
              </a:ext>
            </a:extLst>
          </p:cNvPr>
          <p:cNvSpPr txBox="1"/>
          <p:nvPr/>
        </p:nvSpPr>
        <p:spPr>
          <a:xfrm>
            <a:off x="3671070" y="5437688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最大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3DF2141-AB2F-45EB-A91E-00A0C6D28AE7}"/>
              </a:ext>
            </a:extLst>
          </p:cNvPr>
          <p:cNvSpPr txBox="1"/>
          <p:nvPr/>
        </p:nvSpPr>
        <p:spPr>
          <a:xfrm>
            <a:off x="5512754" y="5437688"/>
            <a:ext cx="86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万円補助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4E6FFD2-1E7C-481E-97BE-5D00C764051B}"/>
              </a:ext>
            </a:extLst>
          </p:cNvPr>
          <p:cNvSpPr txBox="1"/>
          <p:nvPr/>
        </p:nvSpPr>
        <p:spPr>
          <a:xfrm>
            <a:off x="3897897" y="6362134"/>
            <a:ext cx="20730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プレゼン審査あり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86F36B8-946B-4D41-99A7-F8C93D2215F3}"/>
              </a:ext>
            </a:extLst>
          </p:cNvPr>
          <p:cNvGrpSpPr/>
          <p:nvPr/>
        </p:nvGrpSpPr>
        <p:grpSpPr>
          <a:xfrm>
            <a:off x="663572" y="7150586"/>
            <a:ext cx="1063629" cy="422952"/>
            <a:chOff x="663572" y="6995115"/>
            <a:chExt cx="1063629" cy="422952"/>
          </a:xfrm>
          <a:solidFill>
            <a:srgbClr val="46A0A6"/>
          </a:solidFill>
        </p:grpSpPr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72CCB6AB-8D68-4547-A653-EE4724F8D43A}"/>
                </a:ext>
              </a:extLst>
            </p:cNvPr>
            <p:cNvSpPr/>
            <p:nvPr/>
          </p:nvSpPr>
          <p:spPr>
            <a:xfrm>
              <a:off x="663572" y="6995115"/>
              <a:ext cx="1063629" cy="4229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72F1B43-1C37-487D-8300-5CBAE22547AA}"/>
                </a:ext>
              </a:extLst>
            </p:cNvPr>
            <p:cNvSpPr txBox="1"/>
            <p:nvPr/>
          </p:nvSpPr>
          <p:spPr>
            <a:xfrm>
              <a:off x="709873" y="7044367"/>
              <a:ext cx="101732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募集期間</a:t>
              </a:r>
            </a:p>
          </p:txBody>
        </p:sp>
      </p:grpSp>
      <p:sp>
        <p:nvSpPr>
          <p:cNvPr id="47" name="タイトル 1">
            <a:extLst>
              <a:ext uri="{FF2B5EF4-FFF2-40B4-BE49-F238E27FC236}">
                <a16:creationId xmlns:a16="http://schemas.microsoft.com/office/drawing/2014/main" id="{445D2DC1-2320-4829-8304-F4BE5DB4740A}"/>
              </a:ext>
            </a:extLst>
          </p:cNvPr>
          <p:cNvSpPr txBox="1">
            <a:spLocks/>
          </p:cNvSpPr>
          <p:nvPr/>
        </p:nvSpPr>
        <p:spPr>
          <a:xfrm>
            <a:off x="1909706" y="7132784"/>
            <a:ext cx="4464008" cy="3693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令和７年４月１日（火）～５月２０日（火）（必着）</a:t>
            </a:r>
            <a:endParaRPr lang="ja-JP" altLang="en-US" sz="14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2B0B57B-1BBA-451E-BA54-EFBFA41CBE18}"/>
              </a:ext>
            </a:extLst>
          </p:cNvPr>
          <p:cNvGrpSpPr/>
          <p:nvPr/>
        </p:nvGrpSpPr>
        <p:grpSpPr>
          <a:xfrm>
            <a:off x="663572" y="7696829"/>
            <a:ext cx="1063629" cy="834409"/>
            <a:chOff x="663572" y="7541358"/>
            <a:chExt cx="1063629" cy="834409"/>
          </a:xfrm>
          <a:solidFill>
            <a:srgbClr val="46A0A6"/>
          </a:solidFill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893E8A77-E354-409A-A73C-C9A67C237BB9}"/>
                </a:ext>
              </a:extLst>
            </p:cNvPr>
            <p:cNvSpPr/>
            <p:nvPr/>
          </p:nvSpPr>
          <p:spPr>
            <a:xfrm>
              <a:off x="663572" y="7541358"/>
              <a:ext cx="1063629" cy="834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742E8BC6-F5FB-4F6E-A0B4-29143A95582B}"/>
                </a:ext>
              </a:extLst>
            </p:cNvPr>
            <p:cNvSpPr txBox="1"/>
            <p:nvPr/>
          </p:nvSpPr>
          <p:spPr>
            <a:xfrm>
              <a:off x="686721" y="7590611"/>
              <a:ext cx="10173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申請事業や</a:t>
              </a:r>
              <a:endParaRPr kumimoji="1" lang="en-US" altLang="ja-JP" sz="11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100" b="1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申請書書き方についての</a:t>
              </a:r>
              <a:endParaRPr kumimoji="1" lang="en-US" altLang="ja-JP" sz="11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100" b="1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相談先</a:t>
              </a:r>
              <a:endParaRPr kumimoji="1" lang="ja-JP" altLang="en-US" sz="11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51" name="タイトル 1">
            <a:extLst>
              <a:ext uri="{FF2B5EF4-FFF2-40B4-BE49-F238E27FC236}">
                <a16:creationId xmlns:a16="http://schemas.microsoft.com/office/drawing/2014/main" id="{7D5CE3AD-E3F0-419A-A60E-952316E2E05C}"/>
              </a:ext>
            </a:extLst>
          </p:cNvPr>
          <p:cNvSpPr txBox="1">
            <a:spLocks/>
          </p:cNvSpPr>
          <p:nvPr/>
        </p:nvSpPr>
        <p:spPr>
          <a:xfrm>
            <a:off x="1923572" y="7613979"/>
            <a:ext cx="4662708" cy="9172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7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市民活動サポートセンター（バンビオ１番館１階）</a:t>
            </a:r>
            <a:endParaRPr lang="en-US" altLang="ja-JP" sz="17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受付時間：月～金 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9:00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18:00</a:t>
            </a:r>
            <a:r>
              <a:rPr lang="ja-JP" altLang="en-US" sz="1300" dirty="0" err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土日祝 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10:00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15:00</a:t>
            </a:r>
          </a:p>
          <a:p>
            <a:pPr algn="l">
              <a:lnSpc>
                <a:spcPct val="150000"/>
              </a:lnSpc>
            </a:pP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TEL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075-963-5505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メール：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shiminkatsudou-sc@bambio.jp</a:t>
            </a:r>
            <a:endParaRPr lang="ja-JP" altLang="en-US" sz="13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CC00938-7F04-4A5B-985B-28815ACE66F4}"/>
              </a:ext>
            </a:extLst>
          </p:cNvPr>
          <p:cNvGrpSpPr/>
          <p:nvPr/>
        </p:nvGrpSpPr>
        <p:grpSpPr>
          <a:xfrm>
            <a:off x="663572" y="8654529"/>
            <a:ext cx="1063629" cy="834409"/>
            <a:chOff x="663572" y="8499058"/>
            <a:chExt cx="1063629" cy="834409"/>
          </a:xfrm>
          <a:solidFill>
            <a:srgbClr val="46A0A6"/>
          </a:solidFill>
        </p:grpSpPr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152C42AB-B5ED-492A-BC7C-8BD467EC1CF6}"/>
                </a:ext>
              </a:extLst>
            </p:cNvPr>
            <p:cNvSpPr/>
            <p:nvPr/>
          </p:nvSpPr>
          <p:spPr>
            <a:xfrm>
              <a:off x="663572" y="8499058"/>
              <a:ext cx="1063629" cy="834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C8BD43E5-B369-42ED-BCAD-0CF291D9E950}"/>
                </a:ext>
              </a:extLst>
            </p:cNvPr>
            <p:cNvSpPr txBox="1"/>
            <p:nvPr/>
          </p:nvSpPr>
          <p:spPr>
            <a:xfrm>
              <a:off x="686721" y="8548311"/>
              <a:ext cx="10173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補助金制度</a:t>
              </a:r>
              <a:endParaRPr kumimoji="1" lang="en-US" altLang="ja-JP" sz="11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100" b="1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についての</a:t>
              </a:r>
              <a:endParaRPr kumimoji="1" lang="en-US" altLang="ja-JP" sz="11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100" b="1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問合せ・</a:t>
              </a:r>
              <a:endParaRPr kumimoji="1" lang="en-US" altLang="ja-JP" sz="11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100" b="1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申請先</a:t>
              </a:r>
            </a:p>
          </p:txBody>
        </p:sp>
      </p:grpSp>
      <p:sp>
        <p:nvSpPr>
          <p:cNvPr id="54" name="タイトル 1">
            <a:extLst>
              <a:ext uri="{FF2B5EF4-FFF2-40B4-BE49-F238E27FC236}">
                <a16:creationId xmlns:a16="http://schemas.microsoft.com/office/drawing/2014/main" id="{9F22CF0B-87AE-432F-B7CC-BA434C4769F7}"/>
              </a:ext>
            </a:extLst>
          </p:cNvPr>
          <p:cNvSpPr txBox="1">
            <a:spLocks/>
          </p:cNvSpPr>
          <p:nvPr/>
        </p:nvSpPr>
        <p:spPr>
          <a:xfrm>
            <a:off x="1923572" y="8584995"/>
            <a:ext cx="4662708" cy="9172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7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長岡京市役所市民協働部自治・共助振興室地域協働係</a:t>
            </a:r>
            <a:endParaRPr lang="en-US" altLang="ja-JP" sz="17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新庁舎４階　受付時間：平日 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8:30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17:00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TEL</a:t>
            </a: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075-955-3164</a:t>
            </a:r>
          </a:p>
          <a:p>
            <a:pPr algn="l">
              <a:lnSpc>
                <a:spcPct val="150000"/>
              </a:lnSpc>
            </a:pPr>
            <a:r>
              <a:rPr lang="ja-JP" altLang="en-US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メール：</a:t>
            </a:r>
            <a:r>
              <a:rPr lang="en-US" altLang="ja-JP" sz="13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jichishinkou@city.nagaokakyo.lg.jp</a:t>
            </a:r>
            <a:endParaRPr lang="ja-JP" altLang="en-US" sz="1300" dirty="0"/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EC94345A-C899-40D9-9A89-65B6C52589DF}"/>
              </a:ext>
            </a:extLst>
          </p:cNvPr>
          <p:cNvSpPr txBox="1">
            <a:spLocks/>
          </p:cNvSpPr>
          <p:nvPr/>
        </p:nvSpPr>
        <p:spPr>
          <a:xfrm>
            <a:off x="514350" y="495246"/>
            <a:ext cx="5829300" cy="330595"/>
          </a:xfrm>
          <a:prstGeom prst="rect">
            <a:avLst/>
          </a:prstGeom>
          <a:solidFill>
            <a:srgbClr val="2F97D4"/>
          </a:solidFill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助け合いとつながりのまちづくり条例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5D32680-040D-4B69-80ED-059B306E8474}"/>
              </a:ext>
            </a:extLst>
          </p:cNvPr>
          <p:cNvSpPr txBox="1"/>
          <p:nvPr/>
        </p:nvSpPr>
        <p:spPr>
          <a:xfrm rot="20895721">
            <a:off x="401999" y="5210296"/>
            <a:ext cx="68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 Black" panose="020B0A04020102020204" pitchFamily="34" charset="0"/>
              </a:rPr>
              <a:t>UP!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9FA383F-5DB1-476C-90A2-8657F8F6A687}"/>
              </a:ext>
            </a:extLst>
          </p:cNvPr>
          <p:cNvCxnSpPr>
            <a:cxnSpLocks/>
          </p:cNvCxnSpPr>
          <p:nvPr/>
        </p:nvCxnSpPr>
        <p:spPr>
          <a:xfrm flipV="1">
            <a:off x="514350" y="5569014"/>
            <a:ext cx="422910" cy="53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5385F916-ABCF-4A95-AE57-BEDBB06C1CD2}"/>
              </a:ext>
            </a:extLst>
          </p:cNvPr>
          <p:cNvCxnSpPr>
            <a:cxnSpLocks/>
            <a:endCxn id="22" idx="3"/>
          </p:cNvCxnSpPr>
          <p:nvPr/>
        </p:nvCxnSpPr>
        <p:spPr>
          <a:xfrm>
            <a:off x="704087" y="5026758"/>
            <a:ext cx="372764" cy="2988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63E56E18-0E20-4280-992F-5F65B06FF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2368" y="2464619"/>
            <a:ext cx="528380" cy="5986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3AAC38CA-A44D-47EC-8617-97C943896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089" y="1532709"/>
            <a:ext cx="528380" cy="5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E1829D1-7786-4162-8EEF-D410FDB30492}"/>
              </a:ext>
            </a:extLst>
          </p:cNvPr>
          <p:cNvSpPr/>
          <p:nvPr/>
        </p:nvSpPr>
        <p:spPr>
          <a:xfrm>
            <a:off x="1905000" y="1497042"/>
            <a:ext cx="2160000" cy="449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043B9E-AF3F-448B-B856-EBE2667E692A}"/>
              </a:ext>
            </a:extLst>
          </p:cNvPr>
          <p:cNvSpPr/>
          <p:nvPr/>
        </p:nvSpPr>
        <p:spPr>
          <a:xfrm>
            <a:off x="4320540" y="1501095"/>
            <a:ext cx="2160000" cy="428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56E82A-E141-45BC-B4D1-CB4684C84EBF}"/>
              </a:ext>
            </a:extLst>
          </p:cNvPr>
          <p:cNvSpPr txBox="1"/>
          <p:nvPr/>
        </p:nvSpPr>
        <p:spPr>
          <a:xfrm>
            <a:off x="594360" y="339522"/>
            <a:ext cx="5825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対象事業など詳しくは募集要項を必ずご確認</a:t>
            </a:r>
            <a:r>
              <a:rPr kumimoji="1" lang="ja-JP" altLang="en-US" sz="12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ください。市</a:t>
            </a:r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役所自治・共助振興室、市民活動サポートセンター（バンビオ１番館）にあります。市ウェブサイトからダウンロードも</a:t>
            </a:r>
            <a:r>
              <a:rPr kumimoji="1" lang="ja-JP" altLang="en-US" sz="12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できます。申請を考えておられる事業がこの補助金に適した内容であるか、事業の魅力や意図が伝わる申請書になっているかなどを、申請受付前にアドバイスしております。</a:t>
            </a:r>
            <a:r>
              <a:rPr kumimoji="1" lang="ja-JP" altLang="en-US" sz="1200" u="sng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必ず</a:t>
            </a:r>
            <a:r>
              <a:rPr kumimoji="1" lang="ja-JP" altLang="en-US" sz="1200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申請前に、市民活動サポートセンターまたは市役所自治・共助振興室にご相談ください。</a:t>
            </a:r>
            <a:endParaRPr kumimoji="1" lang="en-US" altLang="ja-JP" sz="1200" u="sng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71429F-02B3-498E-A323-68660DD769A3}"/>
              </a:ext>
            </a:extLst>
          </p:cNvPr>
          <p:cNvSpPr txBox="1"/>
          <p:nvPr/>
        </p:nvSpPr>
        <p:spPr>
          <a:xfrm>
            <a:off x="1969000" y="1552636"/>
            <a:ext cx="209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たねまくコース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14DFF8-DBDB-4354-9EE5-9C6472746168}"/>
              </a:ext>
            </a:extLst>
          </p:cNvPr>
          <p:cNvSpPr txBox="1"/>
          <p:nvPr/>
        </p:nvSpPr>
        <p:spPr>
          <a:xfrm>
            <a:off x="4320540" y="1469298"/>
            <a:ext cx="21600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はなさくコース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17BC5E-0FE4-4245-A0BB-0619CC7E5106}"/>
              </a:ext>
            </a:extLst>
          </p:cNvPr>
          <p:cNvSpPr/>
          <p:nvPr/>
        </p:nvSpPr>
        <p:spPr>
          <a:xfrm>
            <a:off x="539114" y="5909867"/>
            <a:ext cx="1221106" cy="510540"/>
          </a:xfrm>
          <a:prstGeom prst="rect">
            <a:avLst/>
          </a:prstGeom>
          <a:solidFill>
            <a:srgbClr val="2F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F4B8E97-86FC-48EC-9488-DAD37B760089}"/>
              </a:ext>
            </a:extLst>
          </p:cNvPr>
          <p:cNvSpPr/>
          <p:nvPr/>
        </p:nvSpPr>
        <p:spPr>
          <a:xfrm>
            <a:off x="539114" y="6010951"/>
            <a:ext cx="1221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補助上限額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6076BA-299E-48A9-92E7-5F574F8E9AAC}"/>
              </a:ext>
            </a:extLst>
          </p:cNvPr>
          <p:cNvSpPr txBox="1"/>
          <p:nvPr/>
        </p:nvSpPr>
        <p:spPr>
          <a:xfrm>
            <a:off x="1905000" y="5980173"/>
            <a:ext cx="21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万円</a:t>
            </a:r>
            <a:endParaRPr kumimoji="1" lang="ja-JP" altLang="en-US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DBDA397-6534-483F-9EDE-EF09E6A5CCE7}"/>
              </a:ext>
            </a:extLst>
          </p:cNvPr>
          <p:cNvSpPr txBox="1"/>
          <p:nvPr/>
        </p:nvSpPr>
        <p:spPr>
          <a:xfrm>
            <a:off x="4320540" y="5980173"/>
            <a:ext cx="21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３０万円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E264592-553E-4F54-A55C-BD951558A093}"/>
              </a:ext>
            </a:extLst>
          </p:cNvPr>
          <p:cNvCxnSpPr>
            <a:cxnSpLocks/>
          </p:cNvCxnSpPr>
          <p:nvPr/>
        </p:nvCxnSpPr>
        <p:spPr>
          <a:xfrm>
            <a:off x="594360" y="6602990"/>
            <a:ext cx="58557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F66F3A0-D1CC-4FDB-8D3B-0EDC4B992EA5}"/>
              </a:ext>
            </a:extLst>
          </p:cNvPr>
          <p:cNvSpPr/>
          <p:nvPr/>
        </p:nvSpPr>
        <p:spPr>
          <a:xfrm>
            <a:off x="539114" y="2306469"/>
            <a:ext cx="1221106" cy="510540"/>
          </a:xfrm>
          <a:prstGeom prst="rect">
            <a:avLst/>
          </a:prstGeom>
          <a:solidFill>
            <a:srgbClr val="2F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7A9CA82-78A0-4D74-9E44-AB7EF105CFAE}"/>
              </a:ext>
            </a:extLst>
          </p:cNvPr>
          <p:cNvSpPr/>
          <p:nvPr/>
        </p:nvSpPr>
        <p:spPr>
          <a:xfrm>
            <a:off x="539114" y="2407553"/>
            <a:ext cx="1221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対象の団体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C709BBA-B080-4F84-BD18-D80FA193D534}"/>
              </a:ext>
            </a:extLst>
          </p:cNvPr>
          <p:cNvCxnSpPr>
            <a:cxnSpLocks/>
          </p:cNvCxnSpPr>
          <p:nvPr/>
        </p:nvCxnSpPr>
        <p:spPr>
          <a:xfrm>
            <a:off x="594360" y="2960783"/>
            <a:ext cx="58557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7D88914-CE13-407F-B593-BF77E92F171C}"/>
              </a:ext>
            </a:extLst>
          </p:cNvPr>
          <p:cNvSpPr txBox="1"/>
          <p:nvPr/>
        </p:nvSpPr>
        <p:spPr>
          <a:xfrm>
            <a:off x="1969000" y="3111054"/>
            <a:ext cx="200152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</a:t>
            </a:r>
            <a:r>
              <a:rPr kumimoji="1"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kumimoji="1"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日時点で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開始３年以内の事業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E1E0349-5B15-468A-AA54-DBD02B14907B}"/>
              </a:ext>
            </a:extLst>
          </p:cNvPr>
          <p:cNvSpPr txBox="1"/>
          <p:nvPr/>
        </p:nvSpPr>
        <p:spPr>
          <a:xfrm>
            <a:off x="1905000" y="2210329"/>
            <a:ext cx="454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▽主に長岡京市内で活動している　 ▽メンバーが</a:t>
            </a:r>
            <a:r>
              <a:rPr kumimoji="1"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人以上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▽うち半数以上が市内在住、在勤又は在学の市民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1200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▽非営利</a:t>
            </a:r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▽</a:t>
            </a:r>
            <a:r>
              <a:rPr kumimoji="1" lang="ja-JP" altLang="en-US" sz="1200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市民公益活動を継続的に行っている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AB062B9-7628-40C2-801C-97508FE808F0}"/>
              </a:ext>
            </a:extLst>
          </p:cNvPr>
          <p:cNvSpPr/>
          <p:nvPr/>
        </p:nvSpPr>
        <p:spPr>
          <a:xfrm>
            <a:off x="539114" y="7726643"/>
            <a:ext cx="1221106" cy="510540"/>
          </a:xfrm>
          <a:prstGeom prst="rect">
            <a:avLst/>
          </a:prstGeom>
          <a:solidFill>
            <a:srgbClr val="2F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001BA77-7E5B-48DC-B249-D474769AB890}"/>
              </a:ext>
            </a:extLst>
          </p:cNvPr>
          <p:cNvSpPr/>
          <p:nvPr/>
        </p:nvSpPr>
        <p:spPr>
          <a:xfrm>
            <a:off x="539114" y="7827727"/>
            <a:ext cx="1221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対象経費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C87E1CE-CDAC-4F08-ABC6-D56D11D1441B}"/>
              </a:ext>
            </a:extLst>
          </p:cNvPr>
          <p:cNvSpPr txBox="1"/>
          <p:nvPr/>
        </p:nvSpPr>
        <p:spPr>
          <a:xfrm>
            <a:off x="1905000" y="7713963"/>
            <a:ext cx="454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▽専門家への謝礼　▽会場使用料　 ▽デザイン等委託費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▽消耗品費　 ▽備品購入費　ほか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AF6FFF0-3CBB-44EE-89C6-5373B46AD4B5}"/>
              </a:ext>
            </a:extLst>
          </p:cNvPr>
          <p:cNvSpPr txBox="1"/>
          <p:nvPr/>
        </p:nvSpPr>
        <p:spPr>
          <a:xfrm>
            <a:off x="1905000" y="8380459"/>
            <a:ext cx="4545060" cy="646331"/>
          </a:xfrm>
          <a:prstGeom prst="rect">
            <a:avLst/>
          </a:prstGeom>
          <a:solidFill>
            <a:srgbClr val="46A0A6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対象外経費</a:t>
            </a:r>
            <a:r>
              <a:rPr kumimoji="1" lang="en-US" altLang="ja-JP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▼団体運営のための事務費　 ▼人件費　 ▼食糧費　</a:t>
            </a:r>
            <a:endParaRPr kumimoji="1" lang="en-US" altLang="ja-JP" sz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▼参加賞や抽選会の景品　ほか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AAACFEE-8B20-405E-BF25-9D9FC9700FDC}"/>
              </a:ext>
            </a:extLst>
          </p:cNvPr>
          <p:cNvSpPr/>
          <p:nvPr/>
        </p:nvSpPr>
        <p:spPr>
          <a:xfrm>
            <a:off x="539114" y="3101412"/>
            <a:ext cx="1221106" cy="510540"/>
          </a:xfrm>
          <a:prstGeom prst="rect">
            <a:avLst/>
          </a:prstGeom>
          <a:solidFill>
            <a:srgbClr val="2F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D86405E-0018-4962-9184-0B8C8D2F71CB}"/>
              </a:ext>
            </a:extLst>
          </p:cNvPr>
          <p:cNvSpPr/>
          <p:nvPr/>
        </p:nvSpPr>
        <p:spPr>
          <a:xfrm>
            <a:off x="539114" y="3206085"/>
            <a:ext cx="1221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対象の事業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2B18128-80CE-4FD2-A60B-1B54A2E79706}"/>
              </a:ext>
            </a:extLst>
          </p:cNvPr>
          <p:cNvSpPr txBox="1"/>
          <p:nvPr/>
        </p:nvSpPr>
        <p:spPr>
          <a:xfrm>
            <a:off x="1905000" y="3720360"/>
            <a:ext cx="4545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▽市内開催　▽営利を目的としない　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▽市民が自主的・自立的に行っている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▽不特定多数の人の利益増進に寄与するもの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B6272BD-3A86-49EB-95A4-28A6BF90526B}"/>
              </a:ext>
            </a:extLst>
          </p:cNvPr>
          <p:cNvCxnSpPr>
            <a:cxnSpLocks/>
          </p:cNvCxnSpPr>
          <p:nvPr/>
        </p:nvCxnSpPr>
        <p:spPr>
          <a:xfrm>
            <a:off x="594360" y="5683173"/>
            <a:ext cx="58557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95790D4-D02D-4B17-8351-A1B741A213A3}"/>
              </a:ext>
            </a:extLst>
          </p:cNvPr>
          <p:cNvSpPr txBox="1"/>
          <p:nvPr/>
        </p:nvSpPr>
        <p:spPr>
          <a:xfrm>
            <a:off x="1990590" y="4447997"/>
            <a:ext cx="4373880" cy="1015663"/>
          </a:xfrm>
          <a:prstGeom prst="rect">
            <a:avLst/>
          </a:prstGeom>
          <a:solidFill>
            <a:srgbClr val="46A0A6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対象外となる事業</a:t>
            </a:r>
            <a:r>
              <a:rPr kumimoji="1" lang="en-US" altLang="ja-JP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▼単なるサークル活動　　 ▼会員のみが参加する事業</a:t>
            </a:r>
            <a:endParaRPr kumimoji="1" lang="en-US" altLang="ja-JP" sz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▼特定の政治・宗教・思想・制度などを推進・批判する目的のもの</a:t>
            </a:r>
            <a:endParaRPr kumimoji="1" lang="en-US" altLang="ja-JP" sz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▼府や市のほかの補助制度の対象となっているもの</a:t>
            </a:r>
            <a:endParaRPr kumimoji="1" lang="en-US" altLang="ja-JP" sz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▼調査や研究のみ・趣味的な活動を目的とするもの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F842CC6-E909-4A24-8BD8-53F16AB27327}"/>
              </a:ext>
            </a:extLst>
          </p:cNvPr>
          <p:cNvSpPr/>
          <p:nvPr/>
        </p:nvSpPr>
        <p:spPr>
          <a:xfrm>
            <a:off x="539114" y="6854292"/>
            <a:ext cx="1221106" cy="510540"/>
          </a:xfrm>
          <a:prstGeom prst="rect">
            <a:avLst/>
          </a:prstGeom>
          <a:solidFill>
            <a:srgbClr val="2F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77CE55E-1B1F-4A3F-8414-580E519DFCAC}"/>
              </a:ext>
            </a:extLst>
          </p:cNvPr>
          <p:cNvSpPr/>
          <p:nvPr/>
        </p:nvSpPr>
        <p:spPr>
          <a:xfrm>
            <a:off x="539114" y="6955376"/>
            <a:ext cx="1221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補助割合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E3BC9B4-3D88-49DB-9DCD-96F17CE99BBA}"/>
              </a:ext>
            </a:extLst>
          </p:cNvPr>
          <p:cNvCxnSpPr>
            <a:cxnSpLocks/>
          </p:cNvCxnSpPr>
          <p:nvPr/>
        </p:nvCxnSpPr>
        <p:spPr>
          <a:xfrm>
            <a:off x="594360" y="7596629"/>
            <a:ext cx="58557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046D918-4641-4AA6-A310-4228F816DBCF}"/>
              </a:ext>
            </a:extLst>
          </p:cNvPr>
          <p:cNvSpPr txBox="1"/>
          <p:nvPr/>
        </p:nvSpPr>
        <p:spPr>
          <a:xfrm>
            <a:off x="1874520" y="6909227"/>
            <a:ext cx="21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3/4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8419B95-5252-4DA9-9BCD-C26B7B707CBB}"/>
              </a:ext>
            </a:extLst>
          </p:cNvPr>
          <p:cNvSpPr txBox="1"/>
          <p:nvPr/>
        </p:nvSpPr>
        <p:spPr>
          <a:xfrm>
            <a:off x="4290060" y="6909227"/>
            <a:ext cx="21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2/3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CFA0E5B-41BF-42C5-9075-7B79CE578C5A}"/>
              </a:ext>
            </a:extLst>
          </p:cNvPr>
          <p:cNvCxnSpPr>
            <a:cxnSpLocks/>
          </p:cNvCxnSpPr>
          <p:nvPr/>
        </p:nvCxnSpPr>
        <p:spPr>
          <a:xfrm>
            <a:off x="4183380" y="3111054"/>
            <a:ext cx="0" cy="5232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5A6DB7C-5E7C-4023-ACA4-AAFC1372F74F}"/>
              </a:ext>
            </a:extLst>
          </p:cNvPr>
          <p:cNvCxnSpPr>
            <a:cxnSpLocks/>
          </p:cNvCxnSpPr>
          <p:nvPr/>
        </p:nvCxnSpPr>
        <p:spPr>
          <a:xfrm>
            <a:off x="4183380" y="5838025"/>
            <a:ext cx="0" cy="6038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A953CCC8-FBF1-4BD5-A5CC-BF1DB5FDB760}"/>
              </a:ext>
            </a:extLst>
          </p:cNvPr>
          <p:cNvCxnSpPr>
            <a:cxnSpLocks/>
          </p:cNvCxnSpPr>
          <p:nvPr/>
        </p:nvCxnSpPr>
        <p:spPr>
          <a:xfrm>
            <a:off x="4183380" y="6784734"/>
            <a:ext cx="0" cy="6038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D250066-E258-4028-B095-D97DF0AF18FD}"/>
              </a:ext>
            </a:extLst>
          </p:cNvPr>
          <p:cNvSpPr txBox="1"/>
          <p:nvPr/>
        </p:nvSpPr>
        <p:spPr>
          <a:xfrm>
            <a:off x="1055686" y="9224076"/>
            <a:ext cx="400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長岡京市助け合いとつながりのまちづくり条例　できました。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詳しくは右記ＱＲコードよりご確認ください。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A434BA2-4959-48D2-BD49-CE1FF75F0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55" y="9105930"/>
            <a:ext cx="655290" cy="65529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E8E8C79-9B96-4922-B6B8-86357DC74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71" y="3629415"/>
            <a:ext cx="539015" cy="6707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347</Words>
  <Application>Microsoft Office PowerPoint</Application>
  <PresentationFormat>A4 210 x 297 mm</PresentationFormat>
  <Paragraphs>64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UDPゴシック</vt:lpstr>
      <vt:lpstr>UD デジタル 教科書体 NK-B</vt:lpstr>
      <vt:lpstr>UD デジタル 教科書体 NK-R</vt:lpstr>
      <vt:lpstr>UD デジタル 教科書体 NP-B</vt:lpstr>
      <vt:lpstr>UD デジタル 教科書体 NP-R</vt:lpstr>
      <vt:lpstr>游ゴシック</vt:lpstr>
      <vt:lpstr>游ゴシック Light</vt:lpstr>
      <vt:lpstr>Arial</vt:lpstr>
      <vt:lpstr>Arial Black</vt:lpstr>
      <vt:lpstr>Calibri</vt:lpstr>
      <vt:lpstr>Calibri Light</vt:lpstr>
      <vt:lpstr>Office テーマ</vt:lpstr>
      <vt:lpstr>まちをより良くする活動を 応援する補助金です！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地域の課題を解決する 活動に補助金が出ます</dc:title>
  <dc:creator>Windows ユーザー</dc:creator>
  <cp:lastModifiedBy>Windows ユーザー</cp:lastModifiedBy>
  <cp:revision>142</cp:revision>
  <cp:lastPrinted>2023-02-02T06:44:24Z</cp:lastPrinted>
  <dcterms:created xsi:type="dcterms:W3CDTF">2022-01-21T06:49:19Z</dcterms:created>
  <dcterms:modified xsi:type="dcterms:W3CDTF">2025-02-21T05:41:55Z</dcterms:modified>
</cp:coreProperties>
</file>