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8"/>
  </p:notesMasterIdLst>
  <p:handoutMasterIdLst>
    <p:handoutMasterId r:id="rId49"/>
  </p:handoutMasterIdLst>
  <p:sldIdLst>
    <p:sldId id="256" r:id="rId2"/>
    <p:sldId id="299" r:id="rId3"/>
    <p:sldId id="257" r:id="rId4"/>
    <p:sldId id="283" r:id="rId5"/>
    <p:sldId id="291" r:id="rId6"/>
    <p:sldId id="261" r:id="rId7"/>
    <p:sldId id="282" r:id="rId8"/>
    <p:sldId id="258" r:id="rId9"/>
    <p:sldId id="287" r:id="rId10"/>
    <p:sldId id="288" r:id="rId11"/>
    <p:sldId id="295" r:id="rId12"/>
    <p:sldId id="290" r:id="rId13"/>
    <p:sldId id="292" r:id="rId14"/>
    <p:sldId id="286" r:id="rId15"/>
    <p:sldId id="296" r:id="rId16"/>
    <p:sldId id="293" r:id="rId17"/>
    <p:sldId id="294" r:id="rId18"/>
    <p:sldId id="297" r:id="rId19"/>
    <p:sldId id="259" r:id="rId20"/>
    <p:sldId id="281" r:id="rId21"/>
    <p:sldId id="262" r:id="rId22"/>
    <p:sldId id="266" r:id="rId23"/>
    <p:sldId id="272" r:id="rId24"/>
    <p:sldId id="301" r:id="rId25"/>
    <p:sldId id="284" r:id="rId26"/>
    <p:sldId id="304" r:id="rId27"/>
    <p:sldId id="298" r:id="rId28"/>
    <p:sldId id="263" r:id="rId29"/>
    <p:sldId id="264" r:id="rId30"/>
    <p:sldId id="265" r:id="rId31"/>
    <p:sldId id="267" r:id="rId32"/>
    <p:sldId id="268" r:id="rId33"/>
    <p:sldId id="269" r:id="rId34"/>
    <p:sldId id="270" r:id="rId35"/>
    <p:sldId id="273" r:id="rId36"/>
    <p:sldId id="303" r:id="rId37"/>
    <p:sldId id="302" r:id="rId38"/>
    <p:sldId id="277" r:id="rId39"/>
    <p:sldId id="278" r:id="rId40"/>
    <p:sldId id="271" r:id="rId41"/>
    <p:sldId id="275" r:id="rId42"/>
    <p:sldId id="274" r:id="rId43"/>
    <p:sldId id="276" r:id="rId44"/>
    <p:sldId id="279" r:id="rId45"/>
    <p:sldId id="280" r:id="rId46"/>
    <p:sldId id="300" r:id="rId47"/>
  </p:sldIdLst>
  <p:sldSz cx="6858000" cy="9144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6" autoAdjust="0"/>
    <p:restoredTop sz="94660"/>
  </p:normalViewPr>
  <p:slideViewPr>
    <p:cSldViewPr>
      <p:cViewPr>
        <p:scale>
          <a:sx n="100" d="100"/>
          <a:sy n="100" d="100"/>
        </p:scale>
        <p:origin x="-1218" y="271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633"/>
          </a:xfrm>
          <a:prstGeom prst="rect">
            <a:avLst/>
          </a:prstGeom>
        </p:spPr>
        <p:txBody>
          <a:bodyPr vert="horz" lIns="91440" tIns="45720" rIns="91440" bIns="45720" rtlCol="0"/>
          <a:lstStyle>
            <a:lvl1pPr algn="r">
              <a:defRPr sz="1200"/>
            </a:lvl1pPr>
          </a:lstStyle>
          <a:p>
            <a:fld id="{2EB0D91E-073B-4EA9-8632-F02D96AC1DD6}" type="datetimeFigureOut">
              <a:rPr kumimoji="1" lang="ja-JP" altLang="en-US" smtClean="0"/>
              <a:t>2017/7/18</a:t>
            </a:fld>
            <a:endParaRPr kumimoji="1" lang="ja-JP" altLang="en-US"/>
          </a:p>
        </p:txBody>
      </p:sp>
      <p:sp>
        <p:nvSpPr>
          <p:cNvPr id="4" name="フッター プレースホルダー 3"/>
          <p:cNvSpPr>
            <a:spLocks noGrp="1"/>
          </p:cNvSpPr>
          <p:nvPr>
            <p:ph type="ftr" sz="quarter" idx="2"/>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7316"/>
            <a:ext cx="2918831" cy="493633"/>
          </a:xfrm>
          <a:prstGeom prst="rect">
            <a:avLst/>
          </a:prstGeom>
        </p:spPr>
        <p:txBody>
          <a:bodyPr vert="horz" lIns="91440" tIns="45720" rIns="91440" bIns="45720" rtlCol="0" anchor="b"/>
          <a:lstStyle>
            <a:lvl1pPr algn="r">
              <a:defRPr sz="1200"/>
            </a:lvl1pPr>
          </a:lstStyle>
          <a:p>
            <a:fld id="{3767F5AF-F0D7-4642-AE29-047199406F76}" type="slidenum">
              <a:rPr kumimoji="1" lang="ja-JP" altLang="en-US" smtClean="0"/>
              <a:t>‹#›</a:t>
            </a:fld>
            <a:endParaRPr kumimoji="1" lang="ja-JP" altLang="en-US"/>
          </a:p>
        </p:txBody>
      </p:sp>
    </p:spTree>
    <p:extLst>
      <p:ext uri="{BB962C8B-B14F-4D97-AF65-F5344CB8AC3E}">
        <p14:creationId xmlns:p14="http://schemas.microsoft.com/office/powerpoint/2010/main" val="3711354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633"/>
          </a:xfrm>
          <a:prstGeom prst="rect">
            <a:avLst/>
          </a:prstGeom>
        </p:spPr>
        <p:txBody>
          <a:bodyPr vert="horz" lIns="91440" tIns="45720" rIns="91440" bIns="45720" rtlCol="0"/>
          <a:lstStyle>
            <a:lvl1pPr algn="r">
              <a:defRPr sz="1200"/>
            </a:lvl1pPr>
          </a:lstStyle>
          <a:p>
            <a:fld id="{4BAB29D6-FE63-4F37-AD04-D6D5EC4F24C4}" type="datetimeFigureOut">
              <a:rPr kumimoji="1" lang="ja-JP" altLang="en-US" smtClean="0"/>
              <a:t>2017/7/18</a:t>
            </a:fld>
            <a:endParaRPr kumimoji="1" lang="ja-JP" altLang="en-US"/>
          </a:p>
        </p:txBody>
      </p:sp>
      <p:sp>
        <p:nvSpPr>
          <p:cNvPr id="4" name="スライド イメージ プレースホルダー 3"/>
          <p:cNvSpPr>
            <a:spLocks noGrp="1" noRot="1" noChangeAspect="1"/>
          </p:cNvSpPr>
          <p:nvPr>
            <p:ph type="sldImg" idx="2"/>
          </p:nvPr>
        </p:nvSpPr>
        <p:spPr>
          <a:xfrm>
            <a:off x="1979613" y="739775"/>
            <a:ext cx="2776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6"/>
            <a:ext cx="2918831" cy="493633"/>
          </a:xfrm>
          <a:prstGeom prst="rect">
            <a:avLst/>
          </a:prstGeom>
        </p:spPr>
        <p:txBody>
          <a:bodyPr vert="horz" lIns="91440" tIns="45720" rIns="91440" bIns="45720" rtlCol="0" anchor="b"/>
          <a:lstStyle>
            <a:lvl1pPr algn="r">
              <a:defRPr sz="1200"/>
            </a:lvl1pPr>
          </a:lstStyle>
          <a:p>
            <a:fld id="{C3D7924D-FBA9-4B6D-A921-57017CF44AF1}" type="slidenum">
              <a:rPr kumimoji="1" lang="ja-JP" altLang="en-US" smtClean="0"/>
              <a:t>‹#›</a:t>
            </a:fld>
            <a:endParaRPr kumimoji="1" lang="ja-JP" altLang="en-US"/>
          </a:p>
        </p:txBody>
      </p:sp>
    </p:spTree>
    <p:extLst>
      <p:ext uri="{BB962C8B-B14F-4D97-AF65-F5344CB8AC3E}">
        <p14:creationId xmlns:p14="http://schemas.microsoft.com/office/powerpoint/2010/main" val="27751391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3D7924D-FBA9-4B6D-A921-57017CF44AF1}" type="slidenum">
              <a:rPr kumimoji="1" lang="ja-JP" altLang="en-US" smtClean="0"/>
              <a:t>0</a:t>
            </a:fld>
            <a:endParaRPr kumimoji="1" lang="ja-JP" altLang="en-US"/>
          </a:p>
        </p:txBody>
      </p:sp>
    </p:spTree>
    <p:extLst>
      <p:ext uri="{BB962C8B-B14F-4D97-AF65-F5344CB8AC3E}">
        <p14:creationId xmlns:p14="http://schemas.microsoft.com/office/powerpoint/2010/main" val="244796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D7924D-FBA9-4B6D-A921-57017CF44AF1}" type="slidenum">
              <a:rPr kumimoji="1" lang="ja-JP" altLang="en-US" smtClean="0"/>
              <a:t>1</a:t>
            </a:fld>
            <a:endParaRPr kumimoji="1" lang="ja-JP" altLang="en-US"/>
          </a:p>
        </p:txBody>
      </p:sp>
    </p:spTree>
    <p:extLst>
      <p:ext uri="{BB962C8B-B14F-4D97-AF65-F5344CB8AC3E}">
        <p14:creationId xmlns:p14="http://schemas.microsoft.com/office/powerpoint/2010/main" val="244796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3D7924D-FBA9-4B6D-A921-57017CF44AF1}" type="slidenum">
              <a:rPr kumimoji="1" lang="ja-JP" altLang="en-US" smtClean="0"/>
              <a:t>3</a:t>
            </a:fld>
            <a:endParaRPr kumimoji="1" lang="ja-JP" altLang="en-US"/>
          </a:p>
        </p:txBody>
      </p:sp>
    </p:spTree>
    <p:extLst>
      <p:ext uri="{BB962C8B-B14F-4D97-AF65-F5344CB8AC3E}">
        <p14:creationId xmlns:p14="http://schemas.microsoft.com/office/powerpoint/2010/main" val="98615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3D7924D-FBA9-4B6D-A921-57017CF44AF1}" type="slidenum">
              <a:rPr kumimoji="1" lang="ja-JP" altLang="en-US" smtClean="0"/>
              <a:t>45</a:t>
            </a:fld>
            <a:endParaRPr kumimoji="1" lang="ja-JP" altLang="en-US"/>
          </a:p>
        </p:txBody>
      </p:sp>
    </p:spTree>
    <p:extLst>
      <p:ext uri="{BB962C8B-B14F-4D97-AF65-F5344CB8AC3E}">
        <p14:creationId xmlns:p14="http://schemas.microsoft.com/office/powerpoint/2010/main" val="98615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5" name="正方形/長方形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6743700" y="4064"/>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6858000" cy="3352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サブタイトル 8"/>
          <p:cNvSpPr>
            <a:spLocks noGrp="1"/>
          </p:cNvSpPr>
          <p:nvPr>
            <p:ph type="subTitle" idx="1"/>
          </p:nvPr>
        </p:nvSpPr>
        <p:spPr>
          <a:xfrm>
            <a:off x="1028700" y="3759200"/>
            <a:ext cx="4800600" cy="23368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97762C30-33AF-41DC-B056-8FAB8367FACF}" type="datetime1">
              <a:rPr kumimoji="1" lang="ja-JP" altLang="en-US" smtClean="0"/>
              <a:t>2017/7/18</a:t>
            </a:fld>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7" name="直線コネクタ 6"/>
          <p:cNvSpPr>
            <a:spLocks noChangeShapeType="1"/>
          </p:cNvSpPr>
          <p:nvPr/>
        </p:nvSpPr>
        <p:spPr bwMode="auto">
          <a:xfrm>
            <a:off x="116586" y="3226816"/>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円/楕円 12"/>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円/楕円 13"/>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スライド番号プレースホルダー 28"/>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D2D8002D-B5B0-4BAC-B1F6-782DDCCE6D9C}" type="slidenum">
              <a:rPr kumimoji="1" lang="ja-JP" altLang="en-US" smtClean="0"/>
              <a:t>‹#›</a:t>
            </a:fld>
            <a:endParaRPr kumimoji="1" lang="ja-JP" altLang="en-US"/>
          </a:p>
        </p:txBody>
      </p:sp>
      <p:sp>
        <p:nvSpPr>
          <p:cNvPr id="8" name="タイトル 7"/>
          <p:cNvSpPr>
            <a:spLocks noGrp="1"/>
          </p:cNvSpPr>
          <p:nvPr>
            <p:ph type="ctrTitle"/>
          </p:nvPr>
        </p:nvSpPr>
        <p:spPr>
          <a:xfrm>
            <a:off x="514350" y="508000"/>
            <a:ext cx="5829300" cy="2336800"/>
          </a:xfrm>
        </p:spPr>
        <p:txBody>
          <a:bodyPr anchor="b"/>
          <a:lstStyle>
            <a:lvl1pPr>
              <a:defRPr sz="4200">
                <a:solidFill>
                  <a:schemeClr val="accent1"/>
                </a:solidFill>
              </a:defRPr>
            </a:lvl1pPr>
          </a:lstStyle>
          <a:p>
            <a:r>
              <a:rPr kumimoji="0" lang="ja-JP" altLang="en-US" smtClean="0"/>
              <a:t>マスター タイトルの書式設定</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96A740D-97AA-4D66-B8EA-0DC95030AE77}" type="datetime1">
              <a:rPr kumimoji="1" lang="ja-JP" altLang="en-US" smtClean="0"/>
              <a:t>2017/7/18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5257800" y="0"/>
            <a:ext cx="16002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コネクタ 12"/>
          <p:cNvSpPr>
            <a:spLocks noChangeShapeType="1"/>
          </p:cNvSpPr>
          <p:nvPr/>
        </p:nvSpPr>
        <p:spPr bwMode="auto">
          <a:xfrm rot="5400000">
            <a:off x="1194816" y="4370832"/>
            <a:ext cx="832713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円/楕円 13"/>
          <p:cNvSpPr/>
          <p:nvPr/>
        </p:nvSpPr>
        <p:spPr>
          <a:xfrm>
            <a:off x="5129784" y="3901017"/>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5200650" y="4027001"/>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5186934" y="4013202"/>
            <a:ext cx="342900" cy="588433"/>
          </a:xfrm>
        </p:spPr>
        <p:txBody>
          <a:bodyPr/>
          <a:lstStyle/>
          <a:p>
            <a:fld id="{D2D8002D-B5B0-4BAC-B1F6-782DDCCE6D9C}" type="slidenum">
              <a:rPr kumimoji="1" lang="ja-JP" altLang="en-US" smtClean="0"/>
              <a:t>‹#›</a:t>
            </a:fld>
            <a:endParaRPr kumimoji="1" lang="ja-JP" altLang="en-US"/>
          </a:p>
        </p:txBody>
      </p:sp>
      <p:sp>
        <p:nvSpPr>
          <p:cNvPr id="3" name="縦書きテキスト プレースホルダー 2"/>
          <p:cNvSpPr>
            <a:spLocks noGrp="1"/>
          </p:cNvSpPr>
          <p:nvPr>
            <p:ph type="body" orient="vert" idx="1"/>
          </p:nvPr>
        </p:nvSpPr>
        <p:spPr>
          <a:xfrm>
            <a:off x="228600" y="406400"/>
            <a:ext cx="4914900" cy="7761821"/>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654B051-EF19-491A-B783-5823EC01912D}" type="datetime1">
              <a:rPr kumimoji="1" lang="ja-JP" altLang="en-US" smtClean="0"/>
              <a:t>2017/7/18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縦書きタイトル 1"/>
          <p:cNvSpPr>
            <a:spLocks noGrp="1"/>
          </p:cNvSpPr>
          <p:nvPr>
            <p:ph type="title" orient="vert"/>
          </p:nvPr>
        </p:nvSpPr>
        <p:spPr>
          <a:xfrm>
            <a:off x="5543550" y="406402"/>
            <a:ext cx="1085850" cy="7802033"/>
          </a:xfrm>
        </p:spPr>
        <p:txBody>
          <a:bodyPr vert="eaVert"/>
          <a:lstStyle/>
          <a:p>
            <a:r>
              <a:rPr kumimoji="0" lang="ja-JP" altLang="en-US" smtClean="0"/>
              <a:t>マスター タイトルの書式設定</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hade val="75000"/>
                  </a:schemeClr>
                </a:solidFill>
              </a:defRPr>
            </a:lvl1p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687F62DA-6023-4DD9-849B-2B76DCF791C4}" type="datetime1">
              <a:rPr kumimoji="1" lang="ja-JP" altLang="en-US" smtClean="0"/>
              <a:t>2017/7/18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3271266" y="1368497"/>
            <a:ext cx="342900" cy="588433"/>
          </a:xfrm>
        </p:spPr>
        <p:txBody>
          <a:bodyPr/>
          <a:lstStyle/>
          <a:p>
            <a:fld id="{D2D8002D-B5B0-4BAC-B1F6-782DDCCE6D9C}"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226314" y="2036064"/>
            <a:ext cx="6377940" cy="6096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6743700" y="2540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114300" y="3048000"/>
            <a:ext cx="6624828" cy="406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16586" y="189803"/>
            <a:ext cx="6624828" cy="285292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1026319" y="3657601"/>
            <a:ext cx="4860131" cy="2230967"/>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3" name="正方形/長方形 12"/>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正方形/長方形 13"/>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6A0AD14-AE8A-4102-9D58-64B875DDB3FB}" type="datetime1">
              <a:rPr kumimoji="1" lang="ja-JP" altLang="en-US" smtClean="0"/>
              <a:t>2017/7/18</a:t>
            </a:fld>
            <a:endParaRPr kumimoji="1" lang="ja-JP" altLang="en-US"/>
          </a:p>
        </p:txBody>
      </p:sp>
      <p:sp>
        <p:nvSpPr>
          <p:cNvPr id="8" name="直線コネクタ 7"/>
          <p:cNvSpPr>
            <a:spLocks noChangeShapeType="1"/>
          </p:cNvSpPr>
          <p:nvPr/>
        </p:nvSpPr>
        <p:spPr bwMode="auto">
          <a:xfrm>
            <a:off x="114300" y="325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円/楕円 9"/>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D2D8002D-B5B0-4BAC-B1F6-782DDCCE6D9C}" type="slidenum">
              <a:rPr kumimoji="1" lang="ja-JP" altLang="en-US" smtClean="0"/>
              <a:t>‹#›</a:t>
            </a:fld>
            <a:endParaRPr kumimoji="1" lang="ja-JP" altLang="en-US"/>
          </a:p>
        </p:txBody>
      </p:sp>
      <p:sp>
        <p:nvSpPr>
          <p:cNvPr id="2" name="タイトル 1"/>
          <p:cNvSpPr>
            <a:spLocks noGrp="1"/>
          </p:cNvSpPr>
          <p:nvPr>
            <p:ph type="title"/>
          </p:nvPr>
        </p:nvSpPr>
        <p:spPr>
          <a:xfrm>
            <a:off x="541735" y="711200"/>
            <a:ext cx="5829300" cy="2032000"/>
          </a:xfrm>
        </p:spPr>
        <p:txBody>
          <a:bodyPr anchor="b"/>
          <a:lstStyle>
            <a:lvl1pPr algn="ctr">
              <a:buNone/>
              <a:defRPr sz="4200" b="0" cap="none" baseline="0">
                <a:solidFill>
                  <a:srgbClr val="FFFFFF"/>
                </a:solidFill>
              </a:defRPr>
            </a:lvl1pPr>
          </a:lstStyle>
          <a:p>
            <a:r>
              <a:rPr kumimoji="0" lang="ja-JP" altLang="en-US" smtClean="0"/>
              <a:t>マスター タイトルの書式設定</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26314" y="304800"/>
            <a:ext cx="6400800" cy="1011936"/>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a:xfrm>
            <a:off x="4343400" y="8546592"/>
            <a:ext cx="2283714" cy="487680"/>
          </a:xfrm>
        </p:spPr>
        <p:txBody>
          <a:bodyPr/>
          <a:lstStyle/>
          <a:p>
            <a:fld id="{5B8A9C51-F526-4AA7-B73D-36BB6DF5AD1B}" type="datetime1">
              <a:rPr kumimoji="1" lang="ja-JP" altLang="en-US" smtClean="0"/>
              <a:t>2017/7/18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直線コネクタ 7"/>
          <p:cNvSpPr>
            <a:spLocks noChangeShapeType="1"/>
          </p:cNvSpPr>
          <p:nvPr/>
        </p:nvSpPr>
        <p:spPr bwMode="auto">
          <a:xfrm flipV="1">
            <a:off x="3422310" y="2100870"/>
            <a:ext cx="6691" cy="642607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コンテンツ プレースホルダー 9"/>
          <p:cNvSpPr>
            <a:spLocks noGrp="1"/>
          </p:cNvSpPr>
          <p:nvPr>
            <p:ph sz="half" idx="1"/>
          </p:nvPr>
        </p:nvSpPr>
        <p:spPr>
          <a:xfrm>
            <a:off x="226314" y="1828800"/>
            <a:ext cx="3028950" cy="6242304"/>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コンテンツ プレースホルダー 11"/>
          <p:cNvSpPr>
            <a:spLocks noGrp="1"/>
          </p:cNvSpPr>
          <p:nvPr>
            <p:ph sz="half" idx="2"/>
          </p:nvPr>
        </p:nvSpPr>
        <p:spPr>
          <a:xfrm>
            <a:off x="3600450" y="1828800"/>
            <a:ext cx="3028950" cy="6242304"/>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直線コネクタ 9"/>
          <p:cNvSpPr>
            <a:spLocks noChangeShapeType="1"/>
          </p:cNvSpPr>
          <p:nvPr/>
        </p:nvSpPr>
        <p:spPr bwMode="auto">
          <a:xfrm flipV="1">
            <a:off x="3429000" y="2933700"/>
            <a:ext cx="0" cy="558393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正方形/長方形 19"/>
          <p:cNvSpPr>
            <a:spLocks noChangeArrowheads="1"/>
          </p:cNvSpPr>
          <p:nvPr/>
        </p:nvSpPr>
        <p:spPr bwMode="white">
          <a:xfrm>
            <a:off x="0" y="0"/>
            <a:ext cx="6858000" cy="1930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正方形/長方形 20"/>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正方形/長方形 21"/>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p:nvPr/>
        </p:nvSpPr>
        <p:spPr>
          <a:xfrm>
            <a:off x="114300" y="1828800"/>
            <a:ext cx="6624828" cy="1219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a:spLocks noChangeArrowheads="1"/>
          </p:cNvSpPr>
          <p:nvPr/>
        </p:nvSpPr>
        <p:spPr bwMode="auto">
          <a:xfrm>
            <a:off x="109442" y="8522208"/>
            <a:ext cx="6624828" cy="4145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226314" y="2032000"/>
            <a:ext cx="3030141" cy="97729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3593498" y="2032000"/>
            <a:ext cx="3031331" cy="9753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664A5381-7B0B-4A6E-AAA0-57166F46A9C1}" type="datetime1">
              <a:rPr kumimoji="1" lang="ja-JP" altLang="en-US" smtClean="0"/>
              <a:t>2017/7/18</a:t>
            </a:fld>
            <a:endParaRPr kumimoji="1" lang="ja-JP" altLang="en-US"/>
          </a:p>
        </p:txBody>
      </p:sp>
      <p:sp>
        <p:nvSpPr>
          <p:cNvPr id="8" name="フッター プレースホルダー 7"/>
          <p:cNvSpPr>
            <a:spLocks noGrp="1"/>
          </p:cNvSpPr>
          <p:nvPr>
            <p:ph type="ftr" sz="quarter" idx="11"/>
          </p:nvPr>
        </p:nvSpPr>
        <p:spPr>
          <a:xfrm>
            <a:off x="228600" y="8546592"/>
            <a:ext cx="2686050" cy="487680"/>
          </a:xfrm>
        </p:spPr>
        <p:txBody>
          <a:bodyPr/>
          <a:lstStyle/>
          <a:p>
            <a:endParaRPr kumimoji="1" lang="ja-JP" altLang="en-US"/>
          </a:p>
        </p:txBody>
      </p:sp>
      <p:sp>
        <p:nvSpPr>
          <p:cNvPr id="15" name="直線コネクタ 14"/>
          <p:cNvSpPr>
            <a:spLocks noChangeShapeType="1"/>
          </p:cNvSpPr>
          <p:nvPr/>
        </p:nvSpPr>
        <p:spPr bwMode="auto">
          <a:xfrm>
            <a:off x="114300" y="170688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コンテンツ プレースホルダー 23"/>
          <p:cNvSpPr>
            <a:spLocks noGrp="1"/>
          </p:cNvSpPr>
          <p:nvPr>
            <p:ph sz="quarter" idx="2"/>
          </p:nvPr>
        </p:nvSpPr>
        <p:spPr>
          <a:xfrm>
            <a:off x="226314" y="3295178"/>
            <a:ext cx="3031236" cy="5091205"/>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コンテンツ プレースホルダー 25"/>
          <p:cNvSpPr>
            <a:spLocks noGrp="1"/>
          </p:cNvSpPr>
          <p:nvPr>
            <p:ph sz="quarter" idx="4"/>
          </p:nvPr>
        </p:nvSpPr>
        <p:spPr>
          <a:xfrm>
            <a:off x="3600450" y="3295177"/>
            <a:ext cx="3028950" cy="5096256"/>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円/楕円 24"/>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円/楕円 26"/>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スライド番号プレースホルダー 8"/>
          <p:cNvSpPr>
            <a:spLocks noGrp="1"/>
          </p:cNvSpPr>
          <p:nvPr>
            <p:ph type="sldNum" sz="quarter" idx="12"/>
          </p:nvPr>
        </p:nvSpPr>
        <p:spPr>
          <a:xfrm>
            <a:off x="3257550" y="1389889"/>
            <a:ext cx="342900" cy="588433"/>
          </a:xfrm>
        </p:spPr>
        <p:txBody>
          <a:bodyPr/>
          <a:lstStyle>
            <a:lvl1pPr algn="ctr">
              <a:defRPr/>
            </a:lvl1pPr>
          </a:lstStyle>
          <a:p>
            <a:fld id="{D2D8002D-B5B0-4BAC-B1F6-782DDCCE6D9C}" type="slidenum">
              <a:rPr kumimoji="1" lang="ja-JP" altLang="en-US" smtClean="0"/>
              <a:t>‹#›</a:t>
            </a:fld>
            <a:endParaRPr kumimoji="1" lang="ja-JP" altLang="en-US"/>
          </a:p>
        </p:txBody>
      </p:sp>
      <p:sp>
        <p:nvSpPr>
          <p:cNvPr id="23" name="タイトル 22"/>
          <p:cNvSpPr>
            <a:spLocks noGrp="1"/>
          </p:cNvSpPr>
          <p:nvPr>
            <p:ph type="title"/>
          </p:nvPr>
        </p:nvSpPr>
        <p:spPr/>
        <p:txBody>
          <a:bodyPr rtlCol="0" anchor="b" anchorCtr="0"/>
          <a:lstStyle/>
          <a:p>
            <a:r>
              <a:rPr kumimoji="0" lang="ja-JP" altLang="en-US" smtClean="0"/>
              <a:t>マスター タイトルの書式設定</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7A9A465-9E05-4C2D-8217-CE8BF221DDCE}" type="datetime1">
              <a:rPr kumimoji="1" lang="ja-JP" altLang="en-US" smtClean="0"/>
              <a:t>2017/7/18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3257550" y="1381361"/>
            <a:ext cx="342900" cy="588433"/>
          </a:xfrm>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正方形/長方形 4"/>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正方形/長方形 5"/>
          <p:cNvSpPr>
            <a:spLocks noChangeArrowheads="1"/>
          </p:cNvSpPr>
          <p:nvPr/>
        </p:nvSpPr>
        <p:spPr bwMode="auto">
          <a:xfrm>
            <a:off x="114300" y="211328"/>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付プレースホルダー 1"/>
          <p:cNvSpPr>
            <a:spLocks noGrp="1"/>
          </p:cNvSpPr>
          <p:nvPr>
            <p:ph type="dt" sz="half" idx="10"/>
          </p:nvPr>
        </p:nvSpPr>
        <p:spPr/>
        <p:txBody>
          <a:bodyPr/>
          <a:lstStyle/>
          <a:p>
            <a:fld id="{97C09F43-DE6F-480F-81FA-755466D7636B}" type="datetime1">
              <a:rPr kumimoji="1" lang="ja-JP" altLang="en-US" smtClean="0"/>
              <a:t>2017/7/18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3200400" y="8432800"/>
            <a:ext cx="457200" cy="588432"/>
          </a:xfrm>
        </p:spPr>
        <p:txBody>
          <a:bodyPr/>
          <a:lstStyle>
            <a:lvl1pPr>
              <a:defRPr>
                <a:solidFill>
                  <a:srgbClr val="FFFFFF"/>
                </a:solidFill>
              </a:defRPr>
            </a:lvl1p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9" name="正方形/長方形 18"/>
          <p:cNvSpPr>
            <a:spLocks noChangeArrowheads="1"/>
          </p:cNvSpPr>
          <p:nvPr/>
        </p:nvSpPr>
        <p:spPr bwMode="auto">
          <a:xfrm>
            <a:off x="114300" y="203200"/>
            <a:ext cx="6624828" cy="4064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6858000" cy="1584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正方形/長方形 12"/>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285750" y="1219200"/>
            <a:ext cx="1771650" cy="1320800"/>
          </a:xfrm>
        </p:spPr>
        <p:txBody>
          <a:bodyPr anchor="b">
            <a:noAutofit/>
          </a:bodyPr>
          <a:lstStyle>
            <a:lvl1pPr algn="l">
              <a:buNone/>
              <a:defRPr sz="2200" b="1">
                <a:solidFill>
                  <a:srgbClr val="FFFFFF"/>
                </a:solidFill>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285750" y="2641601"/>
            <a:ext cx="1771650" cy="5526617"/>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正方形/長方形 7"/>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コネクタ 8"/>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コンテンツ プレースホルダー 19"/>
          <p:cNvSpPr>
            <a:spLocks noGrp="1"/>
          </p:cNvSpPr>
          <p:nvPr>
            <p:ph sz="quarter" idx="1"/>
          </p:nvPr>
        </p:nvSpPr>
        <p:spPr>
          <a:xfrm>
            <a:off x="2343150" y="914400"/>
            <a:ext cx="4229100" cy="7213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円/楕円 9"/>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028700" y="416985"/>
            <a:ext cx="342900" cy="588433"/>
          </a:xfrm>
        </p:spPr>
        <p:txBody>
          <a:bodyPr/>
          <a:lstStyle>
            <a:lvl1pPr>
              <a:defRPr>
                <a:solidFill>
                  <a:schemeClr val="accent3">
                    <a:shade val="75000"/>
                  </a:schemeClr>
                </a:solidFill>
              </a:defRPr>
            </a:lvl1pPr>
          </a:lstStyle>
          <a:p>
            <a:fld id="{D2D8002D-B5B0-4BAC-B1F6-782DDCCE6D9C}" type="slidenum">
              <a:rPr kumimoji="1" lang="ja-JP" altLang="en-US" smtClean="0"/>
              <a:t>‹#›</a:t>
            </a:fld>
            <a:endParaRPr kumimoji="1" lang="ja-JP" altLang="en-US"/>
          </a:p>
        </p:txBody>
      </p:sp>
      <p:sp>
        <p:nvSpPr>
          <p:cNvPr id="21" name="正方形/長方形 20"/>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p:txBody>
          <a:bodyPr/>
          <a:lstStyle/>
          <a:p>
            <a:fld id="{3262F94F-B927-4CE1-8DED-63442D7841B1}" type="datetime1">
              <a:rPr kumimoji="1" lang="ja-JP" altLang="en-US" smtClean="0"/>
              <a:t>2017/7/18</a:t>
            </a:fld>
            <a:endParaRPr kumimoji="1" lang="ja-JP" altLang="en-US"/>
          </a:p>
        </p:txBody>
      </p:sp>
      <p:sp>
        <p:nvSpPr>
          <p:cNvPr id="6" name="フッター プレースホルダー 5"/>
          <p:cNvSpPr>
            <a:spLocks noGrp="1"/>
          </p:cNvSpPr>
          <p:nvPr>
            <p:ph type="ftr" sz="quarter" idx="11"/>
          </p:nvPr>
        </p:nvSpPr>
        <p:spPr>
          <a:xfrm>
            <a:off x="226314" y="8547797"/>
            <a:ext cx="2537460" cy="487680"/>
          </a:xfrm>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1" name="直線コネクタ 20"/>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正方形/長方形 19"/>
          <p:cNvSpPr>
            <a:spLocks noChangeArrowheads="1"/>
          </p:cNvSpPr>
          <p:nvPr/>
        </p:nvSpPr>
        <p:spPr bwMode="auto">
          <a:xfrm>
            <a:off x="114300" y="203200"/>
            <a:ext cx="6624828" cy="4023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正方形/長方形 14"/>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円/楕円 11"/>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円/楕円 12"/>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028700" y="416985"/>
            <a:ext cx="342900" cy="588433"/>
          </a:xfrm>
        </p:spPr>
        <p:txBody>
          <a:bodyPr/>
          <a:lstStyle/>
          <a:p>
            <a:fld id="{D2D8002D-B5B0-4BAC-B1F6-782DDCCE6D9C}" type="slidenum">
              <a:rPr kumimoji="1" lang="ja-JP" altLang="en-US" smtClean="0"/>
              <a:t>‹#›</a:t>
            </a:fld>
            <a:endParaRPr kumimoji="1" lang="ja-JP" altLang="en-US"/>
          </a:p>
        </p:txBody>
      </p:sp>
      <p:sp>
        <p:nvSpPr>
          <p:cNvPr id="2" name="タイトル 1"/>
          <p:cNvSpPr>
            <a:spLocks noGrp="1"/>
          </p:cNvSpPr>
          <p:nvPr>
            <p:ph type="title"/>
          </p:nvPr>
        </p:nvSpPr>
        <p:spPr>
          <a:xfrm>
            <a:off x="2250281" y="6705600"/>
            <a:ext cx="4400550" cy="1625600"/>
          </a:xfrm>
        </p:spPr>
        <p:txBody>
          <a:bodyPr anchor="t">
            <a:noAutofit/>
          </a:bodyPr>
          <a:lstStyle>
            <a:lvl1pPr algn="l">
              <a:buNone/>
              <a:defRPr sz="2400" b="1">
                <a:solidFill>
                  <a:schemeClr val="tx2"/>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2250281" y="812800"/>
            <a:ext cx="4400550" cy="5689600"/>
          </a:xfrm>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285750" y="1320800"/>
            <a:ext cx="1828800" cy="70104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22" name="正方形/長方形 21"/>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a:xfrm>
            <a:off x="4341114" y="8539979"/>
            <a:ext cx="2283714" cy="487680"/>
          </a:xfrm>
        </p:spPr>
        <p:txBody>
          <a:bodyPr/>
          <a:lstStyle/>
          <a:p>
            <a:fld id="{E9CE2B5F-981F-4B3F-B83B-F7B4DEEE6C1F}" type="datetime1">
              <a:rPr kumimoji="1" lang="ja-JP" altLang="en-US" smtClean="0"/>
              <a:t>2017/7/18</a:t>
            </a:fld>
            <a:endParaRPr kumimoji="1" lang="ja-JP" altLang="en-US"/>
          </a:p>
        </p:txBody>
      </p:sp>
      <p:sp>
        <p:nvSpPr>
          <p:cNvPr id="6" name="フッター プレースホルダー 5"/>
          <p:cNvSpPr>
            <a:spLocks noGrp="1"/>
          </p:cNvSpPr>
          <p:nvPr>
            <p:ph type="ftr" sz="quarter" idx="11"/>
          </p:nvPr>
        </p:nvSpPr>
        <p:spPr>
          <a:xfrm>
            <a:off x="226314" y="8547797"/>
            <a:ext cx="2688336" cy="487680"/>
          </a:xfrm>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1"/>
            <a:ext cx="6858000" cy="18578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付プレースホルダー 13"/>
          <p:cNvSpPr>
            <a:spLocks noGrp="1"/>
          </p:cNvSpPr>
          <p:nvPr>
            <p:ph type="dt" sz="half" idx="2"/>
          </p:nvPr>
        </p:nvSpPr>
        <p:spPr>
          <a:xfrm>
            <a:off x="4343400" y="8539979"/>
            <a:ext cx="2283714" cy="487680"/>
          </a:xfrm>
          <a:prstGeom prst="rect">
            <a:avLst/>
          </a:prstGeom>
        </p:spPr>
        <p:txBody>
          <a:bodyPr vert="horz"/>
          <a:lstStyle>
            <a:lvl1pPr algn="r" eaLnBrk="1" latinLnBrk="0" hangingPunct="1">
              <a:defRPr kumimoji="0" sz="1400">
                <a:solidFill>
                  <a:srgbClr val="FFFFFF"/>
                </a:solidFill>
              </a:defRPr>
            </a:lvl1pPr>
          </a:lstStyle>
          <a:p>
            <a:fld id="{909CFFC1-B1E9-4B91-8AE6-EDF6F010CB00}" type="datetime1">
              <a:rPr kumimoji="1" lang="ja-JP" altLang="en-US" smtClean="0"/>
              <a:t>2017/7/18</a:t>
            </a:fld>
            <a:endParaRPr kumimoji="1" lang="ja-JP" altLang="en-US"/>
          </a:p>
        </p:txBody>
      </p:sp>
      <p:sp>
        <p:nvSpPr>
          <p:cNvPr id="3" name="フッター プレースホルダー 2"/>
          <p:cNvSpPr>
            <a:spLocks noGrp="1"/>
          </p:cNvSpPr>
          <p:nvPr>
            <p:ph type="ftr" sz="quarter" idx="3"/>
          </p:nvPr>
        </p:nvSpPr>
        <p:spPr>
          <a:xfrm>
            <a:off x="228600" y="8547797"/>
            <a:ext cx="2686050" cy="487680"/>
          </a:xfrm>
          <a:prstGeom prst="rect">
            <a:avLst/>
          </a:prstGeom>
        </p:spPr>
        <p:txBody>
          <a:bodyPr vert="horz"/>
          <a:lstStyle>
            <a:lvl1pPr algn="l" eaLnBrk="1" latinLnBrk="0" hangingPunct="1">
              <a:defRPr kumimoji="0" sz="1200">
                <a:solidFill>
                  <a:srgbClr val="FFFFFF"/>
                </a:solidFill>
              </a:defRPr>
            </a:lvl1pPr>
          </a:lstStyle>
          <a:p>
            <a:endParaRPr kumimoji="1" lang="ja-JP" altLang="en-US"/>
          </a:p>
        </p:txBody>
      </p:sp>
      <p:sp>
        <p:nvSpPr>
          <p:cNvPr id="8" name="正方形/長方形 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コネクタ 9"/>
          <p:cNvSpPr>
            <a:spLocks noChangeShapeType="1"/>
          </p:cNvSpPr>
          <p:nvPr/>
        </p:nvSpPr>
        <p:spPr bwMode="auto">
          <a:xfrm>
            <a:off x="114300" y="1702324"/>
            <a:ext cx="662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円/楕円 11"/>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3257550" y="1386900"/>
            <a:ext cx="342900" cy="588433"/>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2D8002D-B5B0-4BAC-B1F6-782DDCCE6D9C}" type="slidenum">
              <a:rPr kumimoji="1" lang="ja-JP" altLang="en-US" smtClean="0"/>
              <a:t>‹#›</a:t>
            </a:fld>
            <a:endParaRPr kumimoji="1" lang="ja-JP" altLang="en-US"/>
          </a:p>
        </p:txBody>
      </p:sp>
      <p:sp>
        <p:nvSpPr>
          <p:cNvPr id="22" name="タイトル プレースホルダー 21"/>
          <p:cNvSpPr>
            <a:spLocks noGrp="1"/>
          </p:cNvSpPr>
          <p:nvPr>
            <p:ph type="title"/>
          </p:nvPr>
        </p:nvSpPr>
        <p:spPr>
          <a:xfrm>
            <a:off x="226314" y="304800"/>
            <a:ext cx="6400800" cy="1011936"/>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226314" y="2032000"/>
            <a:ext cx="6400800" cy="6132576"/>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1"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irasutoya.com/2012/05/blog-post_03.html" TargetMode="Externa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hyperlink" Target="http://www.irasutoya.com/2015/09/blog-post_71.html" TargetMode="External"/><Relationship Id="rId1" Type="http://schemas.openxmlformats.org/officeDocument/2006/relationships/slideLayout" Target="../slideLayouts/slideLayout7.xml"/><Relationship Id="rId6" Type="http://schemas.openxmlformats.org/officeDocument/2006/relationships/hyperlink" Target="http://www.irasutoya.com/2014/01/blog-post_9137.html" TargetMode="External"/><Relationship Id="rId5" Type="http://schemas.openxmlformats.org/officeDocument/2006/relationships/image" Target="../media/image28.png"/><Relationship Id="rId4" Type="http://schemas.openxmlformats.org/officeDocument/2006/relationships/hyperlink" Target="http://www.irasutoya.com/2013/11/blog-post_4829.html" TargetMode="Externa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www.irasutoya.com/2012/10/blog-post_25.html" TargetMode="External"/><Relationship Id="rId1" Type="http://schemas.openxmlformats.org/officeDocument/2006/relationships/slideLayout" Target="../slideLayouts/slideLayout7.xml"/><Relationship Id="rId6" Type="http://schemas.openxmlformats.org/officeDocument/2006/relationships/hyperlink" Target="http://www.irasutoya.com/2012/05/blog-post_4444.html" TargetMode="External"/><Relationship Id="rId5" Type="http://schemas.openxmlformats.org/officeDocument/2006/relationships/image" Target="../media/image32.png"/><Relationship Id="rId4" Type="http://schemas.openxmlformats.org/officeDocument/2006/relationships/hyperlink" Target="http://www.irasutoya.com/2012/11/blog-post_2.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irasutoya.com/2016/02/blog-post_259.html"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irasutoya.com/2015/01/blog-post_55.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irasutoya.com/2016/03/blog-post_776.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irasutoya.com/2015/03/blog-post_186.html" TargetMode="Externa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www.irasutoya.com/2014/01/blog-post_8838.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irasutoya.com/2015/03/blog-post_868.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irasutoya.com/2014/09/blog-post_79.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irasutoya.com/2016/02/blog-post_105.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rasutoya.com/2014/09/blog-post_109.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irasutoya.com/2015/07/blog-post_14.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irasutoya.com/2016/05/blog-post_60.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4643" y="467544"/>
            <a:ext cx="5580620" cy="432048"/>
          </a:xfrm>
        </p:spPr>
        <p:txBody>
          <a:bodyPr>
            <a:noAutofit/>
          </a:bodyPr>
          <a:lstStyle/>
          <a:p>
            <a:pPr algn="l"/>
            <a:r>
              <a:rPr lang="ja-JP" altLang="en-US" sz="2400" b="1" dirty="0" smtClean="0">
                <a:solidFill>
                  <a:schemeClr val="tx1"/>
                </a:solidFill>
              </a:rPr>
              <a:t>～互助・共助</a:t>
            </a:r>
            <a:r>
              <a:rPr lang="ja-JP" altLang="en-US" sz="2400" b="1" dirty="0">
                <a:solidFill>
                  <a:schemeClr val="tx1"/>
                </a:solidFill>
              </a:rPr>
              <a:t>の</a:t>
            </a:r>
            <a:r>
              <a:rPr lang="ja-JP" altLang="en-US" sz="2400" b="1" dirty="0" smtClean="0">
                <a:solidFill>
                  <a:schemeClr val="tx1"/>
                </a:solidFill>
              </a:rPr>
              <a:t>地域づくりのために～</a:t>
            </a:r>
            <a:endParaRPr kumimoji="1" lang="ja-JP" altLang="en-US" sz="4000" b="1" dirty="0">
              <a:solidFill>
                <a:schemeClr val="tx1"/>
              </a:solidFill>
            </a:endParaRPr>
          </a:p>
        </p:txBody>
      </p:sp>
      <p:sp>
        <p:nvSpPr>
          <p:cNvPr id="4" name="タイトル 1"/>
          <p:cNvSpPr txBox="1">
            <a:spLocks/>
          </p:cNvSpPr>
          <p:nvPr/>
        </p:nvSpPr>
        <p:spPr>
          <a:xfrm>
            <a:off x="382758" y="899592"/>
            <a:ext cx="6120680" cy="1800200"/>
          </a:xfrm>
          <a:prstGeom prst="rect">
            <a:avLst/>
          </a:prstGeom>
        </p:spPr>
        <p:txBody>
          <a:bodyPr vert="horz" anchor="b">
            <a:noAutofit/>
          </a:bodyPr>
          <a:lstStyle>
            <a:lvl1pPr algn="ctr" rtl="0" eaLnBrk="1" latinLnBrk="0" hangingPunct="1">
              <a:spcBef>
                <a:spcPct val="0"/>
              </a:spcBef>
              <a:buNone/>
              <a:defRPr kumimoji="1" sz="4200" kern="1200">
                <a:solidFill>
                  <a:schemeClr val="accent1"/>
                </a:solidFill>
                <a:latin typeface="+mj-lt"/>
                <a:ea typeface="+mj-ea"/>
                <a:cs typeface="+mj-cs"/>
              </a:defRPr>
            </a:lvl1pPr>
          </a:lstStyle>
          <a:p>
            <a:r>
              <a:rPr lang="ja-JP" altLang="en-US" sz="3200" b="1" dirty="0" smtClean="0">
                <a:solidFill>
                  <a:schemeClr val="tx1"/>
                </a:solidFill>
              </a:rPr>
              <a:t>「</a:t>
            </a:r>
            <a:r>
              <a:rPr lang="ja-JP" altLang="en-US" sz="3200" b="1" dirty="0">
                <a:solidFill>
                  <a:schemeClr val="tx1"/>
                </a:solidFill>
              </a:rPr>
              <a:t>災害</a:t>
            </a:r>
            <a:r>
              <a:rPr lang="ja-JP" altLang="en-US" sz="3200" b="1" dirty="0" smtClean="0">
                <a:solidFill>
                  <a:schemeClr val="tx1"/>
                </a:solidFill>
              </a:rPr>
              <a:t>時にともに助けあう制度</a:t>
            </a:r>
            <a:endParaRPr lang="en-US" altLang="ja-JP" sz="3200" b="1" dirty="0" smtClean="0">
              <a:solidFill>
                <a:schemeClr val="tx1"/>
              </a:solidFill>
            </a:endParaRPr>
          </a:p>
          <a:p>
            <a:r>
              <a:rPr lang="ja-JP" altLang="en-US" sz="3200" b="1" dirty="0" smtClean="0">
                <a:solidFill>
                  <a:schemeClr val="tx1"/>
                </a:solidFill>
              </a:rPr>
              <a:t>（災害時要配慮者支援制度）」</a:t>
            </a:r>
            <a:endParaRPr lang="en-US" altLang="ja-JP" sz="3200" b="1" dirty="0" smtClean="0">
              <a:solidFill>
                <a:schemeClr val="tx1"/>
              </a:solidFill>
            </a:endParaRPr>
          </a:p>
          <a:p>
            <a:r>
              <a:rPr lang="ja-JP" altLang="en-US" sz="3200" b="1" dirty="0" smtClean="0">
                <a:solidFill>
                  <a:schemeClr val="tx1"/>
                </a:solidFill>
              </a:rPr>
              <a:t>活用の手引き</a:t>
            </a:r>
            <a:endParaRPr lang="ja-JP" altLang="en-US" sz="3200" b="1" dirty="0">
              <a:solidFill>
                <a:schemeClr val="tx1"/>
              </a:solidFill>
            </a:endParaRPr>
          </a:p>
        </p:txBody>
      </p:sp>
      <p:sp>
        <p:nvSpPr>
          <p:cNvPr id="5" name="テキスト ボックス 4"/>
          <p:cNvSpPr txBox="1"/>
          <p:nvPr/>
        </p:nvSpPr>
        <p:spPr>
          <a:xfrm>
            <a:off x="781075" y="7812360"/>
            <a:ext cx="5324046" cy="408623"/>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dirty="0" smtClean="0">
                <a:solidFill>
                  <a:schemeClr val="bg1"/>
                </a:solidFill>
              </a:rPr>
              <a:t>自治会、自主防災会、民生</a:t>
            </a:r>
            <a:r>
              <a:rPr lang="ja-JP" altLang="en-US" dirty="0">
                <a:solidFill>
                  <a:schemeClr val="bg1"/>
                </a:solidFill>
              </a:rPr>
              <a:t>児童</a:t>
            </a:r>
            <a:r>
              <a:rPr lang="ja-JP" altLang="en-US" dirty="0" smtClean="0">
                <a:solidFill>
                  <a:schemeClr val="bg1"/>
                </a:solidFill>
              </a:rPr>
              <a:t>委員向け　</a:t>
            </a:r>
            <a:r>
              <a:rPr kumimoji="1" lang="ja-JP" altLang="en-US" b="1" dirty="0" smtClean="0"/>
              <a:t>保存版</a:t>
            </a:r>
            <a:endParaRPr kumimoji="1" lang="ja-JP" altLang="en-US" b="1" dirty="0"/>
          </a:p>
        </p:txBody>
      </p:sp>
      <p:sp>
        <p:nvSpPr>
          <p:cNvPr id="6" name="サブタイトル 2"/>
          <p:cNvSpPr txBox="1">
            <a:spLocks/>
          </p:cNvSpPr>
          <p:nvPr/>
        </p:nvSpPr>
        <p:spPr>
          <a:xfrm>
            <a:off x="1244749" y="6841856"/>
            <a:ext cx="4536503" cy="668288"/>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r>
              <a:rPr lang="ja-JP" altLang="en-US" dirty="0" smtClean="0">
                <a:solidFill>
                  <a:schemeClr val="tx1"/>
                </a:solidFill>
              </a:rPr>
              <a:t>長岡京市（要配慮者支援対策作業部会）</a:t>
            </a:r>
            <a:endParaRPr lang="en-US" altLang="ja-JP" dirty="0" smtClean="0">
              <a:solidFill>
                <a:schemeClr val="tx1"/>
              </a:solidFill>
            </a:endParaRPr>
          </a:p>
          <a:p>
            <a:r>
              <a:rPr lang="ja-JP" altLang="en-US" dirty="0">
                <a:solidFill>
                  <a:schemeClr val="tx1"/>
                </a:solidFill>
              </a:rPr>
              <a:t>平成</a:t>
            </a:r>
            <a:r>
              <a:rPr lang="ja-JP" altLang="en-US" dirty="0" smtClean="0">
                <a:solidFill>
                  <a:schemeClr val="tx1"/>
                </a:solidFill>
              </a:rPr>
              <a:t>２９年７月</a:t>
            </a:r>
            <a:r>
              <a:rPr lang="en-US" altLang="ja-JP" dirty="0" smtClean="0">
                <a:solidFill>
                  <a:schemeClr val="tx1"/>
                </a:solidFill>
              </a:rPr>
              <a:t>【</a:t>
            </a:r>
            <a:r>
              <a:rPr lang="ja-JP" altLang="en-US" dirty="0" smtClean="0">
                <a:solidFill>
                  <a:schemeClr val="tx1"/>
                </a:solidFill>
              </a:rPr>
              <a:t>２版</a:t>
            </a:r>
            <a:r>
              <a:rPr lang="en-US" altLang="ja-JP" dirty="0" smtClean="0">
                <a:solidFill>
                  <a:schemeClr val="tx1"/>
                </a:solidFill>
              </a:rPr>
              <a:t>】</a:t>
            </a:r>
            <a:endParaRPr lang="ja-JP" altLang="en-US" dirty="0">
              <a:solidFill>
                <a:schemeClr val="tx1"/>
              </a:solidFill>
            </a:endParaRPr>
          </a:p>
        </p:txBody>
      </p:sp>
      <p:pic>
        <p:nvPicPr>
          <p:cNvPr id="2050" name="Picture 2" descr="C:\Users\1334ic\Desktop\group_peo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607" y="3851920"/>
            <a:ext cx="380098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00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405655" y="323528"/>
            <a:ext cx="5903912" cy="4896544"/>
          </a:xfrm>
        </p:spPr>
        <p:txBody>
          <a:bodyPr>
            <a:normAutofit lnSpcReduction="10000"/>
          </a:bodyPr>
          <a:lstStyle/>
          <a:p>
            <a:pPr marL="0" indent="0">
              <a:buNone/>
            </a:pPr>
            <a:r>
              <a:rPr lang="ja-JP" altLang="en-US" sz="1600" b="1" dirty="0" smtClean="0"/>
              <a:t>（</a:t>
            </a:r>
            <a:r>
              <a:rPr lang="ja-JP" altLang="en-US" sz="1600" b="1" dirty="0"/>
              <a:t>３</a:t>
            </a:r>
            <a:r>
              <a:rPr lang="ja-JP" altLang="en-US" sz="1600" b="1" dirty="0" smtClean="0"/>
              <a:t>）市の役割</a:t>
            </a:r>
            <a:endParaRPr lang="en-US" altLang="ja-JP" sz="1600" b="1" dirty="0" smtClean="0"/>
          </a:p>
          <a:p>
            <a:pPr marL="0" indent="0">
              <a:buNone/>
            </a:pPr>
            <a:endParaRPr lang="en-US" altLang="ja-JP" sz="1400" dirty="0"/>
          </a:p>
          <a:p>
            <a:pPr marL="0" indent="0">
              <a:buNone/>
            </a:pPr>
            <a:endParaRPr lang="en-US" altLang="ja-JP" sz="1400" dirty="0" smtClean="0"/>
          </a:p>
          <a:p>
            <a:pPr marL="0" indent="0">
              <a:buNone/>
            </a:pPr>
            <a:endParaRPr lang="en-US" altLang="ja-JP" sz="1400" dirty="0"/>
          </a:p>
          <a:p>
            <a:pPr marL="0" indent="0">
              <a:buNone/>
            </a:pPr>
            <a:endParaRPr lang="en-US" altLang="ja-JP" sz="1400" dirty="0" smtClean="0"/>
          </a:p>
          <a:p>
            <a:pPr marL="0" indent="0">
              <a:buNone/>
            </a:pPr>
            <a:endParaRPr lang="en-US" altLang="ja-JP" sz="1400" dirty="0" smtClean="0"/>
          </a:p>
          <a:p>
            <a:pPr marL="0" indent="0">
              <a:buNone/>
            </a:pPr>
            <a:endParaRPr lang="en-US" altLang="ja-JP" sz="1400" dirty="0" smtClean="0"/>
          </a:p>
          <a:p>
            <a:pPr marL="0" indent="0">
              <a:buNone/>
            </a:pPr>
            <a:r>
              <a:rPr lang="ja-JP" altLang="en-US" sz="1400" dirty="0" smtClean="0"/>
              <a:t>①</a:t>
            </a:r>
            <a:r>
              <a:rPr lang="ja-JP" altLang="en-US" sz="1400" dirty="0"/>
              <a:t>災害時要配慮者から申請された情報をもとに</a:t>
            </a:r>
            <a:r>
              <a:rPr lang="ja-JP" altLang="en-US" sz="1400" dirty="0" smtClean="0"/>
              <a:t>名簿や個別計画様式など</a:t>
            </a:r>
            <a:endParaRPr lang="en-US" altLang="ja-JP" sz="1400" dirty="0" smtClean="0"/>
          </a:p>
          <a:p>
            <a:pPr marL="0" indent="0">
              <a:buNone/>
            </a:pPr>
            <a:r>
              <a:rPr lang="ja-JP" altLang="en-US" sz="1400" dirty="0"/>
              <a:t>　</a:t>
            </a:r>
            <a:r>
              <a:rPr lang="ja-JP" altLang="en-US" sz="1400" dirty="0" smtClean="0"/>
              <a:t>を作成</a:t>
            </a:r>
            <a:r>
              <a:rPr lang="ja-JP" altLang="en-US" sz="1400" dirty="0"/>
              <a:t>し、避難支援者等関係者</a:t>
            </a:r>
            <a:r>
              <a:rPr lang="ja-JP" altLang="en-US" sz="1400" dirty="0" smtClean="0"/>
              <a:t>に情報提供を行い、市関係部署と情報</a:t>
            </a:r>
            <a:endParaRPr lang="en-US" altLang="ja-JP" sz="1400" dirty="0" smtClean="0"/>
          </a:p>
          <a:p>
            <a:pPr marL="0" indent="0">
              <a:buNone/>
            </a:pPr>
            <a:r>
              <a:rPr lang="ja-JP" altLang="en-US" sz="1400" dirty="0"/>
              <a:t>　</a:t>
            </a:r>
            <a:r>
              <a:rPr lang="ja-JP" altLang="en-US" sz="1400" dirty="0" smtClean="0"/>
              <a:t>共有・相互連携を図ります。</a:t>
            </a:r>
            <a:endParaRPr lang="en-US" altLang="ja-JP" sz="1400" dirty="0"/>
          </a:p>
          <a:p>
            <a:pPr marL="0" indent="0">
              <a:buNone/>
            </a:pPr>
            <a:r>
              <a:rPr lang="ja-JP" altLang="en-US" sz="1400" dirty="0" smtClean="0"/>
              <a:t>②自治会長会、自主防災会、民生児童委員協議会、介護保険事業者、障</a:t>
            </a:r>
            <a:endParaRPr lang="en-US" altLang="ja-JP" sz="1400" dirty="0" smtClean="0"/>
          </a:p>
          <a:p>
            <a:pPr marL="0" indent="0">
              <a:buNone/>
            </a:pPr>
            <a:r>
              <a:rPr lang="ja-JP" altLang="en-US" sz="1400" dirty="0"/>
              <a:t>　</a:t>
            </a:r>
            <a:r>
              <a:rPr lang="ja-JP" altLang="en-US" sz="1400" dirty="0" smtClean="0"/>
              <a:t>が</a:t>
            </a:r>
            <a:r>
              <a:rPr lang="ja-JP" altLang="en-US" sz="1400" dirty="0" err="1" smtClean="0"/>
              <a:t>い</a:t>
            </a:r>
            <a:r>
              <a:rPr lang="ja-JP" altLang="en-US" sz="1400" dirty="0" smtClean="0"/>
              <a:t>福祉サービス事業所などに対し</a:t>
            </a:r>
            <a:r>
              <a:rPr lang="ja-JP" altLang="en-US" sz="1400" dirty="0"/>
              <a:t>、災害時にともに助けあう</a:t>
            </a:r>
            <a:r>
              <a:rPr lang="ja-JP" altLang="en-US" sz="1400" dirty="0" smtClean="0"/>
              <a:t>制度</a:t>
            </a:r>
            <a:endParaRPr lang="en-US" altLang="ja-JP" sz="1400" dirty="0" smtClean="0"/>
          </a:p>
          <a:p>
            <a:pPr marL="0" indent="0">
              <a:buNone/>
            </a:pPr>
            <a:r>
              <a:rPr lang="ja-JP" altLang="en-US" sz="1400" dirty="0"/>
              <a:t>　</a:t>
            </a:r>
            <a:r>
              <a:rPr lang="ja-JP" altLang="en-US" sz="1400" dirty="0" smtClean="0"/>
              <a:t>（災害時要配慮者支援制度）についての説明と協力依頼を</a:t>
            </a:r>
            <a:r>
              <a:rPr lang="ja-JP" altLang="en-US" sz="1400" dirty="0" err="1" smtClean="0"/>
              <a:t>行うととも</a:t>
            </a:r>
            <a:endParaRPr lang="en-US" altLang="ja-JP" sz="1400" dirty="0" smtClean="0"/>
          </a:p>
          <a:p>
            <a:pPr marL="0" indent="0">
              <a:buNone/>
            </a:pPr>
            <a:r>
              <a:rPr lang="ja-JP" altLang="en-US" sz="1400" dirty="0"/>
              <a:t>　</a:t>
            </a:r>
            <a:r>
              <a:rPr lang="ja-JP" altLang="en-US" sz="1400" dirty="0" smtClean="0"/>
              <a:t>に、連携体制の構築に努めます。</a:t>
            </a:r>
            <a:endParaRPr lang="en-US" altLang="ja-JP" sz="1400" dirty="0" smtClean="0"/>
          </a:p>
          <a:p>
            <a:pPr marL="0" indent="0">
              <a:buNone/>
            </a:pPr>
            <a:r>
              <a:rPr lang="ja-JP" altLang="en-US" sz="1400" dirty="0" smtClean="0"/>
              <a:t>③災害時要配慮者の緊急受け入れ先として「福祉避難所」の協定締結を</a:t>
            </a:r>
            <a:endParaRPr lang="en-US" altLang="ja-JP" sz="1400" dirty="0" smtClean="0"/>
          </a:p>
          <a:p>
            <a:pPr marL="0" indent="0">
              <a:buNone/>
            </a:pPr>
            <a:r>
              <a:rPr lang="ja-JP" altLang="en-US" sz="1400" dirty="0"/>
              <a:t>　</a:t>
            </a:r>
            <a:r>
              <a:rPr lang="ja-JP" altLang="en-US" sz="1400" dirty="0" smtClean="0"/>
              <a:t>進めるとともに、各施設などとの連絡調整を図ります。</a:t>
            </a:r>
            <a:endParaRPr lang="en-US" altLang="ja-JP" sz="1400" dirty="0" smtClean="0"/>
          </a:p>
          <a:p>
            <a:pPr marL="0" indent="0">
              <a:buNone/>
            </a:pPr>
            <a:r>
              <a:rPr lang="ja-JP" altLang="en-US" sz="1400" dirty="0" smtClean="0"/>
              <a:t>④要配慮者</a:t>
            </a:r>
            <a:r>
              <a:rPr lang="ja-JP" altLang="en-US" sz="1400" dirty="0"/>
              <a:t>を</a:t>
            </a:r>
            <a:r>
              <a:rPr lang="ja-JP" altLang="en-US" sz="1400" dirty="0" smtClean="0"/>
              <a:t>把握し、制度への申請をしていないが支援を要する人の名</a:t>
            </a:r>
            <a:endParaRPr lang="en-US" altLang="ja-JP" sz="1400" dirty="0" smtClean="0"/>
          </a:p>
          <a:p>
            <a:pPr marL="0" indent="0">
              <a:buNone/>
            </a:pPr>
            <a:r>
              <a:rPr lang="ja-JP" altLang="en-US" sz="1400" dirty="0"/>
              <a:t>　</a:t>
            </a:r>
            <a:r>
              <a:rPr lang="ja-JP" altLang="en-US" sz="1400" dirty="0" smtClean="0"/>
              <a:t>簿（全体名簿）を作成し、災害時に備えます。</a:t>
            </a:r>
            <a:endParaRPr lang="en-US" altLang="ja-JP" sz="1400" dirty="0" smtClean="0"/>
          </a:p>
          <a:p>
            <a:pPr marL="0" indent="0">
              <a:buNone/>
            </a:pPr>
            <a:r>
              <a:rPr lang="ja-JP" altLang="en-US" sz="1400" dirty="0" smtClean="0"/>
              <a:t>⑤</a:t>
            </a:r>
            <a:r>
              <a:rPr lang="ja-JP" altLang="en-US" sz="1400" dirty="0"/>
              <a:t>４２</a:t>
            </a:r>
            <a:r>
              <a:rPr lang="ja-JP" altLang="en-US" sz="1400" dirty="0" smtClean="0"/>
              <a:t>ページ「防災情報お知らせメール」の周知と伝達体制の整備を進</a:t>
            </a:r>
            <a:endParaRPr lang="en-US" altLang="ja-JP" sz="1400" dirty="0" smtClean="0"/>
          </a:p>
          <a:p>
            <a:pPr marL="0" indent="0">
              <a:buNone/>
            </a:pPr>
            <a:r>
              <a:rPr lang="ja-JP" altLang="en-US" sz="1400" dirty="0"/>
              <a:t>　</a:t>
            </a:r>
            <a:r>
              <a:rPr lang="ja-JP" altLang="en-US" sz="1400" dirty="0" smtClean="0"/>
              <a:t>めます。</a:t>
            </a:r>
            <a:endParaRPr lang="en-US" altLang="ja-JP" sz="1400" dirty="0"/>
          </a:p>
        </p:txBody>
      </p:sp>
      <p:sp>
        <p:nvSpPr>
          <p:cNvPr id="12" name="テキスト ボックス 11"/>
          <p:cNvSpPr txBox="1"/>
          <p:nvPr/>
        </p:nvSpPr>
        <p:spPr>
          <a:xfrm>
            <a:off x="836712" y="683568"/>
            <a:ext cx="1656184" cy="578882"/>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smtClean="0">
                <a:latin typeface="HGS創英角ﾎﾟｯﾌﾟ体" panose="040B0A00000000000000" pitchFamily="50" charset="-128"/>
                <a:ea typeface="HGS創英角ﾎﾟｯﾌﾟ体" panose="040B0A00000000000000" pitchFamily="50" charset="-128"/>
              </a:rPr>
              <a:t>名簿などの作成</a:t>
            </a:r>
            <a:endParaRPr lang="en-US" altLang="ja-JP" sz="1400" dirty="0" smtClean="0">
              <a:latin typeface="HGS創英角ﾎﾟｯﾌﾟ体" panose="040B0A00000000000000" pitchFamily="50" charset="-128"/>
              <a:ea typeface="HGS創英角ﾎﾟｯﾌﾟ体" panose="040B0A00000000000000" pitchFamily="50" charset="-128"/>
            </a:endParaRPr>
          </a:p>
          <a:p>
            <a:pPr algn="ctr"/>
            <a:r>
              <a:rPr lang="ja-JP" altLang="en-US" sz="1400" dirty="0" smtClean="0">
                <a:latin typeface="HGS創英角ﾎﾟｯﾌﾟ体" panose="040B0A00000000000000" pitchFamily="50" charset="-128"/>
                <a:ea typeface="HGS創英角ﾎﾟｯﾌﾟ体" panose="040B0A00000000000000" pitchFamily="50" charset="-128"/>
              </a:rPr>
              <a:t>と情報</a:t>
            </a:r>
            <a:r>
              <a:rPr lang="ja-JP" altLang="en-US" sz="1400" dirty="0">
                <a:latin typeface="HGS創英角ﾎﾟｯﾌﾟ体" panose="040B0A00000000000000" pitchFamily="50" charset="-128"/>
                <a:ea typeface="HGS創英角ﾎﾟｯﾌﾟ体" panose="040B0A00000000000000" pitchFamily="50" charset="-128"/>
              </a:rPr>
              <a:t>提供</a:t>
            </a:r>
            <a:endParaRPr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4" name="テキスト ボックス 13"/>
          <p:cNvSpPr txBox="1"/>
          <p:nvPr/>
        </p:nvSpPr>
        <p:spPr>
          <a:xfrm>
            <a:off x="4725144" y="683568"/>
            <a:ext cx="1296144" cy="578882"/>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関係</a:t>
            </a:r>
            <a:r>
              <a:rPr lang="ja-JP" altLang="en-US" sz="1400" dirty="0" smtClean="0">
                <a:latin typeface="HGS創英角ﾎﾟｯﾌﾟ体" panose="040B0A00000000000000" pitchFamily="50" charset="-128"/>
                <a:ea typeface="HGS創英角ﾎﾟｯﾌﾟ体" panose="040B0A00000000000000" pitchFamily="50" charset="-128"/>
              </a:rPr>
              <a:t>機関</a:t>
            </a:r>
            <a:endParaRPr lang="en-US" altLang="ja-JP" sz="1400" dirty="0" smtClean="0">
              <a:latin typeface="HGS創英角ﾎﾟｯﾌﾟ体" panose="040B0A00000000000000" pitchFamily="50" charset="-128"/>
              <a:ea typeface="HGS創英角ﾎﾟｯﾌﾟ体" panose="040B0A00000000000000" pitchFamily="50" charset="-128"/>
            </a:endParaRPr>
          </a:p>
          <a:p>
            <a:pPr algn="ctr"/>
            <a:r>
              <a:rPr lang="ja-JP" altLang="en-US" sz="1400" dirty="0" smtClean="0">
                <a:latin typeface="HGS創英角ﾎﾟｯﾌﾟ体" panose="040B0A00000000000000" pitchFamily="50" charset="-128"/>
                <a:ea typeface="HGS創英角ﾎﾟｯﾌﾟ体" panose="040B0A00000000000000" pitchFamily="50" charset="-128"/>
              </a:rPr>
              <a:t>と</a:t>
            </a:r>
            <a:r>
              <a:rPr lang="ja-JP" altLang="en-US" sz="1400" dirty="0">
                <a:latin typeface="HGS創英角ﾎﾟｯﾌﾟ体" panose="040B0A00000000000000" pitchFamily="50" charset="-128"/>
                <a:ea typeface="HGS創英角ﾎﾟｯﾌﾟ体" panose="040B0A00000000000000" pitchFamily="50" charset="-128"/>
              </a:rPr>
              <a:t>の連携</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2636912" y="683568"/>
            <a:ext cx="1872208" cy="578882"/>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避難</a:t>
            </a:r>
            <a:r>
              <a:rPr lang="ja-JP" altLang="en-US" sz="1400" dirty="0" smtClean="0">
                <a:latin typeface="HGS創英角ﾎﾟｯﾌﾟ体" panose="040B0A00000000000000" pitchFamily="50" charset="-128"/>
                <a:ea typeface="HGS創英角ﾎﾟｯﾌﾟ体" panose="040B0A00000000000000" pitchFamily="50" charset="-128"/>
              </a:rPr>
              <a:t>支援者等関係者</a:t>
            </a:r>
            <a:endParaRPr lang="en-US" altLang="ja-JP" sz="1400" dirty="0" smtClean="0">
              <a:latin typeface="HGS創英角ﾎﾟｯﾌﾟ体" panose="040B0A00000000000000" pitchFamily="50" charset="-128"/>
              <a:ea typeface="HGS創英角ﾎﾟｯﾌﾟ体" panose="040B0A00000000000000" pitchFamily="50" charset="-128"/>
            </a:endParaRPr>
          </a:p>
          <a:p>
            <a:pPr algn="ctr"/>
            <a:r>
              <a:rPr lang="ja-JP" altLang="en-US" sz="1400" dirty="0" smtClean="0">
                <a:latin typeface="HGS創英角ﾎﾟｯﾌﾟ体" panose="040B0A00000000000000" pitchFamily="50" charset="-128"/>
                <a:ea typeface="HGS創英角ﾎﾟｯﾌﾟ体" panose="040B0A00000000000000" pitchFamily="50" charset="-128"/>
              </a:rPr>
              <a:t>との連携</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836711" y="1403648"/>
            <a:ext cx="2654215"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情報伝達体制の整備</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pic>
        <p:nvPicPr>
          <p:cNvPr id="13" name="図 12" descr="ペットと避難している人たちのイラスト">
            <a:hlinkClick r:id="rId2"/>
          </p:cNvPr>
          <p:cNvPicPr/>
          <p:nvPr/>
        </p:nvPicPr>
        <p:blipFill>
          <a:blip r:embed="rId3" cstate="print"/>
          <a:srcRect/>
          <a:stretch>
            <a:fillRect/>
          </a:stretch>
        </p:blipFill>
        <p:spPr bwMode="auto">
          <a:xfrm>
            <a:off x="5240668" y="5380320"/>
            <a:ext cx="1412459" cy="1423928"/>
          </a:xfrm>
          <a:prstGeom prst="rect">
            <a:avLst/>
          </a:prstGeom>
          <a:noFill/>
          <a:ln w="9525">
            <a:noFill/>
            <a:miter lim="800000"/>
            <a:headEnd/>
            <a:tailEnd/>
          </a:ln>
        </p:spPr>
      </p:pic>
      <p:pic>
        <p:nvPicPr>
          <p:cNvPr id="17" name="図 16" descr="避難民のイラスト">
            <a:hlinkClick r:id="rId4"/>
          </p:cNvPr>
          <p:cNvPicPr/>
          <p:nvPr/>
        </p:nvPicPr>
        <p:blipFill>
          <a:blip r:embed="rId5" cstate="print"/>
          <a:srcRect/>
          <a:stretch>
            <a:fillRect/>
          </a:stretch>
        </p:blipFill>
        <p:spPr bwMode="auto">
          <a:xfrm>
            <a:off x="332656" y="5380320"/>
            <a:ext cx="1412459" cy="1423928"/>
          </a:xfrm>
          <a:prstGeom prst="rect">
            <a:avLst/>
          </a:prstGeom>
          <a:noFill/>
          <a:ln w="9525">
            <a:noFill/>
            <a:miter lim="800000"/>
            <a:headEnd/>
            <a:tailEnd/>
          </a:ln>
        </p:spPr>
      </p:pic>
      <p:pic>
        <p:nvPicPr>
          <p:cNvPr id="25" name="図 24" descr="消火訓練・防災訓練のイラスト">
            <a:hlinkClick r:id="rId6"/>
          </p:cNvPr>
          <p:cNvPicPr/>
          <p:nvPr/>
        </p:nvPicPr>
        <p:blipFill>
          <a:blip r:embed="rId7" cstate="print"/>
          <a:srcRect/>
          <a:stretch>
            <a:fillRect/>
          </a:stretch>
        </p:blipFill>
        <p:spPr bwMode="auto">
          <a:xfrm>
            <a:off x="3600717" y="5308312"/>
            <a:ext cx="1412459" cy="1423928"/>
          </a:xfrm>
          <a:prstGeom prst="rect">
            <a:avLst/>
          </a:prstGeom>
          <a:noFill/>
          <a:ln w="9525">
            <a:noFill/>
            <a:miter lim="800000"/>
            <a:headEnd/>
            <a:tailEnd/>
          </a:ln>
        </p:spPr>
      </p:pic>
      <p:pic>
        <p:nvPicPr>
          <p:cNvPr id="26" name="図 25" descr="防災訓練のイラスト「タイトル文字」">
            <a:hlinkClick r:id="rId8"/>
          </p:cNvPr>
          <p:cNvPicPr/>
          <p:nvPr/>
        </p:nvPicPr>
        <p:blipFill>
          <a:blip r:embed="rId9" cstate="print"/>
          <a:srcRect/>
          <a:stretch>
            <a:fillRect/>
          </a:stretch>
        </p:blipFill>
        <p:spPr bwMode="auto">
          <a:xfrm>
            <a:off x="1916832" y="5346888"/>
            <a:ext cx="1412459" cy="1423928"/>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r>
              <a:rPr kumimoji="1" lang="en-US" altLang="ja-JP" dirty="0"/>
              <a:t>8</a:t>
            </a:r>
            <a:endParaRPr kumimoji="1" lang="ja-JP" altLang="en-US" dirty="0"/>
          </a:p>
        </p:txBody>
      </p:sp>
      <p:sp>
        <p:nvSpPr>
          <p:cNvPr id="15" name="テキスト ボックス 14"/>
          <p:cNvSpPr txBox="1"/>
          <p:nvPr/>
        </p:nvSpPr>
        <p:spPr>
          <a:xfrm>
            <a:off x="476672" y="7236296"/>
            <a:ext cx="5976664" cy="91940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ja-JP" sz="1200" dirty="0" smtClean="0"/>
              <a:t>避難</a:t>
            </a:r>
            <a:r>
              <a:rPr lang="ja-JP" altLang="ja-JP" sz="1200" dirty="0"/>
              <a:t>支援者等</a:t>
            </a:r>
            <a:r>
              <a:rPr lang="ja-JP" altLang="ja-JP" sz="1200" dirty="0" smtClean="0"/>
              <a:t>関係者</a:t>
            </a:r>
            <a:r>
              <a:rPr lang="ja-JP" altLang="en-US" sz="1200" dirty="0" smtClean="0"/>
              <a:t>と</a:t>
            </a:r>
            <a:r>
              <a:rPr lang="ja-JP" altLang="en-US" sz="1200" dirty="0"/>
              <a:t>は</a:t>
            </a:r>
            <a:r>
              <a:rPr lang="ja-JP" altLang="en-US" sz="1200" dirty="0" smtClean="0"/>
              <a:t>、長岡京市</a:t>
            </a:r>
            <a:r>
              <a:rPr lang="ja-JP" altLang="ja-JP" sz="1200" dirty="0" smtClean="0"/>
              <a:t>地域</a:t>
            </a:r>
            <a:r>
              <a:rPr lang="ja-JP" altLang="ja-JP" sz="1200" dirty="0"/>
              <a:t>防災計画</a:t>
            </a:r>
            <a:r>
              <a:rPr lang="ja-JP" altLang="en-US" sz="1200" dirty="0"/>
              <a:t>で次のとおり</a:t>
            </a:r>
            <a:r>
              <a:rPr lang="ja-JP" altLang="ja-JP" sz="1200" dirty="0" smtClean="0"/>
              <a:t>定め</a:t>
            </a:r>
            <a:r>
              <a:rPr lang="ja-JP" altLang="en-US" sz="1200" dirty="0" smtClean="0"/>
              <a:t>て</a:t>
            </a:r>
            <a:r>
              <a:rPr lang="ja-JP" altLang="en-US" sz="1200" dirty="0"/>
              <a:t>います</a:t>
            </a:r>
            <a:r>
              <a:rPr lang="ja-JP" altLang="en-US" sz="1200" dirty="0" smtClean="0"/>
              <a:t>。</a:t>
            </a:r>
            <a:endParaRPr lang="en-US" altLang="ja-JP" sz="1200" dirty="0" smtClean="0"/>
          </a:p>
          <a:p>
            <a:endParaRPr lang="en-US" altLang="ja-JP" sz="1200" dirty="0"/>
          </a:p>
          <a:p>
            <a:r>
              <a:rPr lang="ja-JP" altLang="ja-JP" sz="1200" dirty="0" smtClean="0"/>
              <a:t>消防</a:t>
            </a:r>
            <a:r>
              <a:rPr lang="ja-JP" altLang="ja-JP" sz="1200" dirty="0"/>
              <a:t>機関、警察、</a:t>
            </a:r>
            <a:r>
              <a:rPr lang="ja-JP" altLang="ja-JP" sz="1200" b="1" dirty="0"/>
              <a:t>民生児童委員</a:t>
            </a:r>
            <a:r>
              <a:rPr lang="ja-JP" altLang="ja-JP" sz="1200" dirty="0"/>
              <a:t>、長岡京市社会福祉協議会、</a:t>
            </a:r>
            <a:r>
              <a:rPr lang="ja-JP" altLang="ja-JP" sz="1200" b="1" dirty="0"/>
              <a:t>自主防災組織</a:t>
            </a:r>
            <a:r>
              <a:rPr lang="ja-JP" altLang="ja-JP" sz="1200" dirty="0" smtClean="0"/>
              <a:t>、</a:t>
            </a:r>
            <a:r>
              <a:rPr lang="ja-JP" altLang="ja-JP" sz="1200" b="1" dirty="0" smtClean="0"/>
              <a:t>自治会</a:t>
            </a:r>
            <a:r>
              <a:rPr lang="ja-JP" altLang="ja-JP" sz="1200" dirty="0"/>
              <a:t>、消防団、水防団、その他の避難支援の実施に携わる</a:t>
            </a:r>
            <a:r>
              <a:rPr lang="ja-JP" altLang="ja-JP" sz="1200" dirty="0" smtClean="0"/>
              <a:t>関係者</a:t>
            </a:r>
            <a:endParaRPr kumimoji="1" lang="ja-JP" altLang="en-US" sz="1200" dirty="0"/>
          </a:p>
        </p:txBody>
      </p:sp>
    </p:spTree>
    <p:extLst>
      <p:ext uri="{BB962C8B-B14F-4D97-AF65-F5344CB8AC3E}">
        <p14:creationId xmlns:p14="http://schemas.microsoft.com/office/powerpoint/2010/main" val="2235930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322576" y="611560"/>
            <a:ext cx="6202768" cy="2664296"/>
          </a:xfrm>
        </p:spPr>
        <p:txBody>
          <a:bodyPr>
            <a:normAutofit/>
          </a:bodyPr>
          <a:lstStyle/>
          <a:p>
            <a:pPr marL="0" indent="0">
              <a:buNone/>
            </a:pPr>
            <a:r>
              <a:rPr lang="ja-JP" altLang="en-US" sz="1600" b="1" dirty="0" smtClean="0"/>
              <a:t>（</a:t>
            </a:r>
            <a:r>
              <a:rPr lang="ja-JP" altLang="ja-JP" sz="1600" b="1" dirty="0" smtClean="0"/>
              <a:t>１</a:t>
            </a:r>
            <a:r>
              <a:rPr lang="ja-JP" altLang="ja-JP" sz="1600" b="1" dirty="0"/>
              <a:t>）自治会、自主防災会の役割</a:t>
            </a:r>
          </a:p>
          <a:p>
            <a:pPr marL="0" indent="0">
              <a:buNone/>
            </a:pPr>
            <a:endParaRPr lang="en-US" altLang="ja-JP" sz="1400" dirty="0" smtClean="0"/>
          </a:p>
          <a:p>
            <a:pPr marL="0" indent="0">
              <a:buNone/>
            </a:pPr>
            <a:endParaRPr lang="en-US" altLang="ja-JP" sz="1400" dirty="0"/>
          </a:p>
          <a:p>
            <a:pPr marL="0" indent="0">
              <a:buNone/>
            </a:pPr>
            <a:r>
              <a:rPr lang="ja-JP" altLang="en-US" sz="1400" dirty="0" smtClean="0"/>
              <a:t>①第一に、ご自身やご家族の安全を確保してください。その後、名簿をも</a:t>
            </a:r>
            <a:endParaRPr lang="en-US" altLang="ja-JP" sz="1400" dirty="0" smtClean="0"/>
          </a:p>
          <a:p>
            <a:pPr marL="0" indent="0">
              <a:buNone/>
            </a:pPr>
            <a:r>
              <a:rPr lang="ja-JP" altLang="en-US" sz="1400" dirty="0"/>
              <a:t>　</a:t>
            </a:r>
            <a:r>
              <a:rPr lang="ja-JP" altLang="en-US" sz="1400" dirty="0" smtClean="0"/>
              <a:t>とに災害時要配慮者の安否状況など情報収集に努めてください。</a:t>
            </a:r>
            <a:endParaRPr lang="en-US" altLang="ja-JP" sz="1400" dirty="0" smtClean="0"/>
          </a:p>
          <a:p>
            <a:pPr marL="0" indent="0">
              <a:buNone/>
            </a:pPr>
            <a:r>
              <a:rPr lang="ja-JP" altLang="en-US" sz="1400" dirty="0" smtClean="0"/>
              <a:t>②避難支援者と連絡がとれないなど、状況が把握できない災害時要配慮者</a:t>
            </a:r>
            <a:endParaRPr lang="en-US" altLang="ja-JP" sz="1400" dirty="0" smtClean="0"/>
          </a:p>
          <a:p>
            <a:pPr marL="0" indent="0">
              <a:buNone/>
            </a:pPr>
            <a:r>
              <a:rPr lang="ja-JP" altLang="en-US" sz="1400" dirty="0"/>
              <a:t>　</a:t>
            </a:r>
            <a:r>
              <a:rPr lang="ja-JP" altLang="en-US" sz="1400" dirty="0" smtClean="0"/>
              <a:t>については、民生児童委員などと協力して、引き続き安否状況の把握、</a:t>
            </a:r>
            <a:endParaRPr lang="en-US" altLang="ja-JP" sz="1400" dirty="0" smtClean="0"/>
          </a:p>
          <a:p>
            <a:pPr marL="0" indent="0">
              <a:buNone/>
            </a:pPr>
            <a:r>
              <a:rPr lang="ja-JP" altLang="en-US" sz="1400" dirty="0"/>
              <a:t>　</a:t>
            </a:r>
            <a:r>
              <a:rPr lang="ja-JP" altLang="en-US" sz="1400" dirty="0" smtClean="0"/>
              <a:t>避難誘導などに努めてください。</a:t>
            </a:r>
            <a:endParaRPr lang="en-US" altLang="ja-JP" sz="1400" dirty="0" smtClean="0"/>
          </a:p>
          <a:p>
            <a:pPr marL="0" indent="0">
              <a:buNone/>
            </a:pPr>
            <a:r>
              <a:rPr lang="ja-JP" altLang="en-US" sz="1400" dirty="0" smtClean="0"/>
              <a:t>③自治会、自主防災会ごとに安否が確認できた方の情報などをとりまとめ、</a:t>
            </a:r>
            <a:endParaRPr lang="en-US" altLang="ja-JP" sz="1400" dirty="0" smtClean="0"/>
          </a:p>
          <a:p>
            <a:pPr marL="0" indent="0">
              <a:buNone/>
            </a:pPr>
            <a:r>
              <a:rPr lang="ja-JP" altLang="en-US" sz="1400" dirty="0"/>
              <a:t>　</a:t>
            </a:r>
            <a:r>
              <a:rPr lang="ja-JP" altLang="en-US" sz="1400" dirty="0" smtClean="0"/>
              <a:t>市へ伝達可能な手段で連絡してください。</a:t>
            </a:r>
            <a:endParaRPr lang="en-US" altLang="ja-JP" sz="1400" dirty="0" smtClean="0"/>
          </a:p>
        </p:txBody>
      </p:sp>
      <p:sp>
        <p:nvSpPr>
          <p:cNvPr id="9" name="正方形/長方形 8"/>
          <p:cNvSpPr/>
          <p:nvPr/>
        </p:nvSpPr>
        <p:spPr>
          <a:xfrm>
            <a:off x="322575" y="211450"/>
            <a:ext cx="3168352" cy="400110"/>
          </a:xfrm>
          <a:prstGeom prst="rect">
            <a:avLst/>
          </a:prstGeom>
          <a:noFill/>
        </p:spPr>
        <p:txBody>
          <a:bodyPr wrap="square" lIns="91440" tIns="45720" rIns="91440" bIns="45720">
            <a:spAutoFit/>
          </a:bodyPr>
          <a:lstStyle/>
          <a:p>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３　災害の発生直後</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テキスト ボックス 14"/>
          <p:cNvSpPr txBox="1"/>
          <p:nvPr/>
        </p:nvSpPr>
        <p:spPr>
          <a:xfrm>
            <a:off x="836712" y="971600"/>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安否確認</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8" name="テキスト ボックス 17"/>
          <p:cNvSpPr txBox="1"/>
          <p:nvPr/>
        </p:nvSpPr>
        <p:spPr>
          <a:xfrm>
            <a:off x="3861048" y="971600"/>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情報提供</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2348880" y="971600"/>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避難誘導</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4" name="テキスト ボックス 3"/>
          <p:cNvSpPr txBox="1"/>
          <p:nvPr/>
        </p:nvSpPr>
        <p:spPr>
          <a:xfrm>
            <a:off x="321575" y="3347864"/>
            <a:ext cx="6203549" cy="5132174"/>
          </a:xfrm>
          <a:prstGeom prst="rect">
            <a:avLst/>
          </a:prstGeom>
          <a:noFill/>
        </p:spPr>
        <p:txBody>
          <a:bodyPr wrap="square" rtlCol="0">
            <a:spAutoFit/>
          </a:bodyPr>
          <a:lstStyle/>
          <a:p>
            <a:r>
              <a:rPr lang="ja-JP" altLang="en-US" sz="1600" b="1" dirty="0"/>
              <a:t>（２）民生児童委員の役割</a:t>
            </a:r>
            <a:endParaRPr lang="en-US" altLang="ja-JP" sz="1600" b="1" dirty="0"/>
          </a:p>
          <a:p>
            <a:endParaRPr lang="en-US" altLang="ja-JP" sz="1400" dirty="0"/>
          </a:p>
          <a:p>
            <a:endParaRPr lang="en-US" altLang="ja-JP" sz="1400" dirty="0"/>
          </a:p>
          <a:p>
            <a:pPr>
              <a:lnSpc>
                <a:spcPts val="1000"/>
              </a:lnSpc>
            </a:pPr>
            <a:endParaRPr lang="en-US" altLang="ja-JP" sz="1400" dirty="0"/>
          </a:p>
          <a:p>
            <a:pPr>
              <a:spcBef>
                <a:spcPts val="336"/>
              </a:spcBef>
            </a:pPr>
            <a:r>
              <a:rPr lang="ja-JP" altLang="en-US" sz="1400" dirty="0"/>
              <a:t>①第一に、</a:t>
            </a:r>
            <a:r>
              <a:rPr lang="ja-JP" altLang="en-US" sz="1400" dirty="0" smtClean="0"/>
              <a:t>ご自身やご家族の</a:t>
            </a:r>
            <a:r>
              <a:rPr lang="ja-JP" altLang="en-US" sz="1400" dirty="0"/>
              <a:t>安全を確保してください。その後、避難</a:t>
            </a:r>
            <a:r>
              <a:rPr lang="ja-JP" altLang="en-US" sz="1400" dirty="0" smtClean="0"/>
              <a:t>支援</a:t>
            </a:r>
            <a:endParaRPr lang="en-US" altLang="ja-JP" sz="1400" dirty="0" smtClean="0"/>
          </a:p>
          <a:p>
            <a:pPr>
              <a:spcBef>
                <a:spcPts val="336"/>
              </a:spcBef>
            </a:pPr>
            <a:r>
              <a:rPr lang="ja-JP" altLang="en-US" sz="1400" dirty="0"/>
              <a:t>　</a:t>
            </a:r>
            <a:r>
              <a:rPr lang="ja-JP" altLang="en-US" sz="1400" dirty="0" smtClean="0"/>
              <a:t>者</a:t>
            </a:r>
            <a:r>
              <a:rPr lang="ja-JP" altLang="en-US" sz="1400" dirty="0"/>
              <a:t>や</a:t>
            </a:r>
            <a:r>
              <a:rPr lang="ja-JP" altLang="en-US" sz="1400" dirty="0" smtClean="0"/>
              <a:t>自治会</a:t>
            </a:r>
            <a:r>
              <a:rPr lang="ja-JP" altLang="en-US" sz="1400" dirty="0"/>
              <a:t>、自主防災会と協力</a:t>
            </a:r>
            <a:r>
              <a:rPr lang="ja-JP" altLang="en-US" sz="1400" dirty="0" smtClean="0"/>
              <a:t>して、担当地</a:t>
            </a:r>
            <a:r>
              <a:rPr lang="ja-JP" altLang="en-US" sz="1400" dirty="0"/>
              <a:t>域内の災害時要配慮者の</a:t>
            </a:r>
            <a:r>
              <a:rPr lang="ja-JP" altLang="en-US" sz="1400" dirty="0" smtClean="0"/>
              <a:t>安</a:t>
            </a:r>
            <a:endParaRPr lang="en-US" altLang="ja-JP" sz="1400" dirty="0" smtClean="0"/>
          </a:p>
          <a:p>
            <a:pPr>
              <a:spcBef>
                <a:spcPts val="336"/>
              </a:spcBef>
            </a:pPr>
            <a:r>
              <a:rPr lang="ja-JP" altLang="en-US" sz="1400" dirty="0"/>
              <a:t>　</a:t>
            </a:r>
            <a:r>
              <a:rPr lang="ja-JP" altLang="en-US" sz="1400" dirty="0" smtClean="0"/>
              <a:t>否</a:t>
            </a:r>
            <a:r>
              <a:rPr lang="ja-JP" altLang="en-US" sz="1400" dirty="0"/>
              <a:t>状況</a:t>
            </a:r>
            <a:r>
              <a:rPr lang="ja-JP" altLang="en-US" sz="1400" dirty="0" smtClean="0"/>
              <a:t>把握を</a:t>
            </a:r>
            <a:r>
              <a:rPr lang="ja-JP" altLang="en-US" sz="1400" dirty="0"/>
              <a:t>行い、自治会、自主</a:t>
            </a:r>
            <a:r>
              <a:rPr lang="ja-JP" altLang="en-US" sz="1400" dirty="0" smtClean="0"/>
              <a:t>防災会</a:t>
            </a:r>
            <a:r>
              <a:rPr lang="ja-JP" altLang="en-US" sz="1400" dirty="0"/>
              <a:t>へ連絡してください。</a:t>
            </a:r>
            <a:endParaRPr lang="en-US" altLang="ja-JP" sz="1400" dirty="0"/>
          </a:p>
          <a:p>
            <a:pPr>
              <a:spcBef>
                <a:spcPts val="336"/>
              </a:spcBef>
            </a:pPr>
            <a:r>
              <a:rPr lang="ja-JP" altLang="en-US" sz="1400" dirty="0"/>
              <a:t>②状況が把握できない災害時要配慮者については、引き続き自治会、</a:t>
            </a:r>
            <a:r>
              <a:rPr lang="ja-JP" altLang="en-US" sz="1400" dirty="0" smtClean="0"/>
              <a:t>自主</a:t>
            </a:r>
            <a:endParaRPr lang="en-US" altLang="ja-JP" sz="1400" dirty="0" smtClean="0"/>
          </a:p>
          <a:p>
            <a:pPr>
              <a:spcBef>
                <a:spcPts val="336"/>
              </a:spcBef>
            </a:pPr>
            <a:r>
              <a:rPr lang="ja-JP" altLang="en-US" sz="1400" dirty="0"/>
              <a:t>　</a:t>
            </a:r>
            <a:r>
              <a:rPr lang="ja-JP" altLang="en-US" sz="1400" dirty="0" smtClean="0"/>
              <a:t>防災会</a:t>
            </a:r>
            <a:r>
              <a:rPr lang="ja-JP" altLang="en-US" sz="1400" dirty="0"/>
              <a:t>などと協力し、安否状況の把握、避難の呼びかけと避難</a:t>
            </a:r>
            <a:r>
              <a:rPr lang="ja-JP" altLang="en-US" sz="1400" dirty="0" smtClean="0"/>
              <a:t>誘導</a:t>
            </a:r>
            <a:endParaRPr lang="en-US" altLang="ja-JP" sz="1400" dirty="0"/>
          </a:p>
          <a:p>
            <a:pPr>
              <a:spcBef>
                <a:spcPts val="336"/>
              </a:spcBef>
            </a:pPr>
            <a:r>
              <a:rPr lang="ja-JP" altLang="en-US" sz="1400" dirty="0" smtClean="0"/>
              <a:t>　など</a:t>
            </a:r>
            <a:r>
              <a:rPr lang="ja-JP" altLang="en-US" sz="1400" dirty="0"/>
              <a:t>に努めてください。</a:t>
            </a:r>
            <a:endParaRPr lang="en-US" altLang="ja-JP" sz="1400" dirty="0"/>
          </a:p>
          <a:p>
            <a:endParaRPr lang="en-US" altLang="ja-JP" sz="1400" dirty="0"/>
          </a:p>
          <a:p>
            <a:r>
              <a:rPr lang="ja-JP" altLang="en-US" sz="1600" b="1" dirty="0"/>
              <a:t>（３）市の役割</a:t>
            </a:r>
            <a:endParaRPr lang="en-US" altLang="ja-JP" sz="1600" b="1" dirty="0"/>
          </a:p>
          <a:p>
            <a:endParaRPr lang="en-US" altLang="ja-JP" sz="1400" dirty="0"/>
          </a:p>
          <a:p>
            <a:pPr>
              <a:lnSpc>
                <a:spcPts val="1000"/>
              </a:lnSpc>
            </a:pPr>
            <a:endParaRPr lang="en-US" altLang="ja-JP" sz="1400" dirty="0"/>
          </a:p>
          <a:p>
            <a:pPr>
              <a:lnSpc>
                <a:spcPts val="1000"/>
              </a:lnSpc>
            </a:pPr>
            <a:endParaRPr lang="en-US" altLang="ja-JP" sz="1400" dirty="0"/>
          </a:p>
          <a:p>
            <a:pPr>
              <a:spcBef>
                <a:spcPts val="336"/>
              </a:spcBef>
            </a:pPr>
            <a:r>
              <a:rPr lang="ja-JP" altLang="en-US" sz="1400" dirty="0"/>
              <a:t>①自治会、自主防災会など</a:t>
            </a:r>
            <a:r>
              <a:rPr lang="ja-JP" altLang="en-US" sz="1400" dirty="0" smtClean="0"/>
              <a:t>との情報連絡体制を強化します。</a:t>
            </a:r>
            <a:endParaRPr lang="en-US" altLang="ja-JP" sz="1400" dirty="0"/>
          </a:p>
          <a:p>
            <a:pPr>
              <a:spcBef>
                <a:spcPts val="336"/>
              </a:spcBef>
            </a:pPr>
            <a:r>
              <a:rPr lang="ja-JP" altLang="en-US" sz="1400" dirty="0"/>
              <a:t>②制度への申請をしていないが支援を要する人の名簿（全体名簿）を</a:t>
            </a:r>
            <a:r>
              <a:rPr lang="ja-JP" altLang="en-US" sz="1400" dirty="0" smtClean="0"/>
              <a:t>、必</a:t>
            </a:r>
            <a:endParaRPr lang="en-US" altLang="ja-JP" sz="1400" dirty="0" smtClean="0"/>
          </a:p>
          <a:p>
            <a:pPr>
              <a:spcBef>
                <a:spcPts val="336"/>
              </a:spcBef>
            </a:pPr>
            <a:r>
              <a:rPr lang="ja-JP" altLang="en-US" sz="1400" dirty="0"/>
              <a:t>　</a:t>
            </a:r>
            <a:r>
              <a:rPr lang="ja-JP" altLang="en-US" sz="1400" dirty="0" smtClean="0"/>
              <a:t>要</a:t>
            </a:r>
            <a:r>
              <a:rPr lang="ja-JP" altLang="en-US" sz="1400" dirty="0"/>
              <a:t>に応じて避難支援者等</a:t>
            </a:r>
            <a:r>
              <a:rPr lang="ja-JP" altLang="en-US" sz="1400" dirty="0" smtClean="0"/>
              <a:t>関係者（</a:t>
            </a:r>
            <a:r>
              <a:rPr lang="ja-JP" altLang="en-US" sz="1400" dirty="0"/>
              <a:t>８</a:t>
            </a:r>
            <a:r>
              <a:rPr lang="ja-JP" altLang="en-US" sz="1400" dirty="0" smtClean="0"/>
              <a:t>ページ）に</a:t>
            </a:r>
            <a:r>
              <a:rPr lang="ja-JP" altLang="en-US" sz="1400" dirty="0"/>
              <a:t>提供します。</a:t>
            </a:r>
            <a:endParaRPr lang="en-US" altLang="ja-JP" sz="1400" dirty="0"/>
          </a:p>
          <a:p>
            <a:pPr>
              <a:spcBef>
                <a:spcPts val="336"/>
              </a:spcBef>
            </a:pPr>
            <a:r>
              <a:rPr lang="ja-JP" altLang="en-US" sz="1400" dirty="0"/>
              <a:t>③自治会、自主防災会からの安否確認状況などを集約します。また、</a:t>
            </a:r>
            <a:r>
              <a:rPr lang="ja-JP" altLang="en-US" sz="1400" dirty="0" smtClean="0"/>
              <a:t>福祉</a:t>
            </a:r>
            <a:endParaRPr lang="en-US" altLang="ja-JP" sz="1400" dirty="0" smtClean="0"/>
          </a:p>
          <a:p>
            <a:pPr>
              <a:spcBef>
                <a:spcPts val="336"/>
              </a:spcBef>
            </a:pPr>
            <a:r>
              <a:rPr lang="ja-JP" altLang="en-US" sz="1400" dirty="0"/>
              <a:t>　</a:t>
            </a:r>
            <a:r>
              <a:rPr lang="ja-JP" altLang="en-US" sz="1400" dirty="0" smtClean="0"/>
              <a:t>施設</a:t>
            </a:r>
            <a:r>
              <a:rPr lang="ja-JP" altLang="en-US" sz="1400" dirty="0"/>
              <a:t>の被害状況を確認するとともに、避難者の身体などを確認</a:t>
            </a:r>
            <a:r>
              <a:rPr lang="ja-JP" altLang="en-US" sz="1400" dirty="0" smtClean="0"/>
              <a:t>したうえ</a:t>
            </a:r>
            <a:endParaRPr lang="en-US" altLang="ja-JP" sz="1400" dirty="0" smtClean="0"/>
          </a:p>
          <a:p>
            <a:pPr>
              <a:spcBef>
                <a:spcPts val="336"/>
              </a:spcBef>
            </a:pPr>
            <a:r>
              <a:rPr lang="ja-JP" altLang="en-US" sz="1400" dirty="0"/>
              <a:t>　</a:t>
            </a:r>
            <a:r>
              <a:rPr lang="ja-JP" altLang="en-US" sz="1400" dirty="0" smtClean="0"/>
              <a:t>で</a:t>
            </a:r>
            <a:r>
              <a:rPr lang="ja-JP" altLang="en-US" sz="1400" dirty="0"/>
              <a:t>避難の受け入れなどの対応が可能かどうか状況を調査し、</a:t>
            </a:r>
            <a:r>
              <a:rPr lang="ja-JP" altLang="en-US" sz="1400" dirty="0" smtClean="0"/>
              <a:t>災害時要配</a:t>
            </a:r>
            <a:endParaRPr lang="en-US" altLang="ja-JP" sz="1400" dirty="0" smtClean="0"/>
          </a:p>
          <a:p>
            <a:pPr>
              <a:spcBef>
                <a:spcPts val="336"/>
              </a:spcBef>
            </a:pPr>
            <a:r>
              <a:rPr lang="ja-JP" altLang="en-US" sz="1400" dirty="0"/>
              <a:t>　</a:t>
            </a:r>
            <a:r>
              <a:rPr lang="ja-JP" altLang="en-US" sz="1400" dirty="0" smtClean="0"/>
              <a:t>慮者</a:t>
            </a:r>
            <a:r>
              <a:rPr lang="ja-JP" altLang="en-US" sz="1400" dirty="0"/>
              <a:t>の要望に備えます</a:t>
            </a:r>
            <a:r>
              <a:rPr lang="ja-JP" altLang="en-US" sz="1400" dirty="0" smtClean="0"/>
              <a:t>。</a:t>
            </a:r>
            <a:endParaRPr lang="en-US" altLang="ja-JP" sz="1400" dirty="0"/>
          </a:p>
        </p:txBody>
      </p:sp>
      <p:sp>
        <p:nvSpPr>
          <p:cNvPr id="24" name="テキスト ボックス 23"/>
          <p:cNvSpPr txBox="1"/>
          <p:nvPr/>
        </p:nvSpPr>
        <p:spPr>
          <a:xfrm>
            <a:off x="836712" y="6175697"/>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状況把握</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25" name="テキスト ボックス 24"/>
          <p:cNvSpPr txBox="1"/>
          <p:nvPr/>
        </p:nvSpPr>
        <p:spPr>
          <a:xfrm>
            <a:off x="2348880" y="6175697"/>
            <a:ext cx="201622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発災時</a:t>
            </a:r>
            <a:r>
              <a:rPr kumimoji="1" lang="ja-JP" altLang="en-US" sz="1400" dirty="0" smtClean="0">
                <a:latin typeface="HGS創英角ﾎﾟｯﾌﾟ体" panose="040B0A00000000000000" pitchFamily="50" charset="-128"/>
                <a:ea typeface="HGS創英角ﾎﾟｯﾌﾟ体" panose="040B0A00000000000000" pitchFamily="50" charset="-128"/>
              </a:rPr>
              <a:t>体制へ移行</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26" name="テキスト ボックス 25"/>
          <p:cNvSpPr txBox="1"/>
          <p:nvPr/>
        </p:nvSpPr>
        <p:spPr>
          <a:xfrm>
            <a:off x="836712" y="3707904"/>
            <a:ext cx="273630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安否</a:t>
            </a:r>
            <a:r>
              <a:rPr lang="ja-JP" altLang="en-US" sz="1400" dirty="0" smtClean="0">
                <a:latin typeface="HGS創英角ﾎﾟｯﾌﾟ体" panose="040B0A00000000000000" pitchFamily="50" charset="-128"/>
                <a:ea typeface="HGS創英角ﾎﾟｯﾌﾟ体" panose="040B0A00000000000000" pitchFamily="50" charset="-128"/>
              </a:rPr>
              <a:t>確認・避難誘導の協力</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pic>
        <p:nvPicPr>
          <p:cNvPr id="29" name="図 28" descr="土砂崩れ・土石流のイラスト（自然災害）">
            <a:hlinkClick r:id="rId2"/>
          </p:cNvPr>
          <p:cNvPicPr/>
          <p:nvPr/>
        </p:nvPicPr>
        <p:blipFill>
          <a:blip r:embed="rId3" cstate="print"/>
          <a:srcRect/>
          <a:stretch>
            <a:fillRect/>
          </a:stretch>
        </p:blipFill>
        <p:spPr bwMode="auto">
          <a:xfrm>
            <a:off x="5453340" y="251520"/>
            <a:ext cx="1072004" cy="1187282"/>
          </a:xfrm>
          <a:prstGeom prst="rect">
            <a:avLst/>
          </a:prstGeom>
          <a:noFill/>
          <a:ln w="9525">
            <a:noFill/>
            <a:miter lim="800000"/>
            <a:headEnd/>
            <a:tailEnd/>
          </a:ln>
        </p:spPr>
      </p:pic>
      <p:pic>
        <p:nvPicPr>
          <p:cNvPr id="30" name="図 29" descr="台風のイラスト（自然災害）">
            <a:hlinkClick r:id="rId4"/>
          </p:cNvPr>
          <p:cNvPicPr/>
          <p:nvPr/>
        </p:nvPicPr>
        <p:blipFill>
          <a:blip r:embed="rId5" cstate="print"/>
          <a:srcRect/>
          <a:stretch>
            <a:fillRect/>
          </a:stretch>
        </p:blipFill>
        <p:spPr bwMode="auto">
          <a:xfrm>
            <a:off x="5237316" y="3059832"/>
            <a:ext cx="1360036" cy="1144012"/>
          </a:xfrm>
          <a:prstGeom prst="rect">
            <a:avLst/>
          </a:prstGeom>
          <a:noFill/>
          <a:ln w="9525">
            <a:noFill/>
            <a:miter lim="800000"/>
            <a:headEnd/>
            <a:tailEnd/>
          </a:ln>
        </p:spPr>
      </p:pic>
      <p:sp>
        <p:nvSpPr>
          <p:cNvPr id="5" name="スライド番号プレースホルダー 4"/>
          <p:cNvSpPr>
            <a:spLocks noGrp="1"/>
          </p:cNvSpPr>
          <p:nvPr>
            <p:ph type="sldNum" sz="quarter" idx="12"/>
          </p:nvPr>
        </p:nvSpPr>
        <p:spPr/>
        <p:txBody>
          <a:bodyPr/>
          <a:lstStyle/>
          <a:p>
            <a:r>
              <a:rPr kumimoji="1" lang="en-US" altLang="ja-JP" dirty="0" smtClean="0"/>
              <a:t>9</a:t>
            </a:r>
            <a:endParaRPr kumimoji="1" lang="ja-JP" altLang="en-US" dirty="0"/>
          </a:p>
        </p:txBody>
      </p:sp>
      <p:pic>
        <p:nvPicPr>
          <p:cNvPr id="21" name="図 20" descr="地震のイラスト「揺れる街」">
            <a:hlinkClick r:id="rId6"/>
          </p:cNvPr>
          <p:cNvPicPr/>
          <p:nvPr/>
        </p:nvPicPr>
        <p:blipFill>
          <a:blip r:embed="rId7" cstate="print"/>
          <a:srcRect/>
          <a:stretch>
            <a:fillRect/>
          </a:stretch>
        </p:blipFill>
        <p:spPr bwMode="auto">
          <a:xfrm>
            <a:off x="5229200" y="5436096"/>
            <a:ext cx="1288028" cy="1187282"/>
          </a:xfrm>
          <a:prstGeom prst="rect">
            <a:avLst/>
          </a:prstGeom>
          <a:noFill/>
          <a:ln w="9525">
            <a:noFill/>
            <a:miter lim="800000"/>
            <a:headEnd/>
            <a:tailEnd/>
          </a:ln>
        </p:spPr>
      </p:pic>
    </p:spTree>
    <p:extLst>
      <p:ext uri="{BB962C8B-B14F-4D97-AF65-F5344CB8AC3E}">
        <p14:creationId xmlns:p14="http://schemas.microsoft.com/office/powerpoint/2010/main" val="249899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405655" y="899592"/>
            <a:ext cx="5903912" cy="6480720"/>
          </a:xfrm>
        </p:spPr>
        <p:txBody>
          <a:bodyPr>
            <a:normAutofit/>
          </a:bodyPr>
          <a:lstStyle/>
          <a:p>
            <a:pPr marL="0" indent="0">
              <a:buNone/>
            </a:pPr>
            <a:r>
              <a:rPr lang="ja-JP" altLang="en-US" sz="1600" b="1" dirty="0" smtClean="0"/>
              <a:t>（</a:t>
            </a:r>
            <a:r>
              <a:rPr lang="ja-JP" altLang="ja-JP" sz="1600" b="1" dirty="0" smtClean="0"/>
              <a:t>１</a:t>
            </a:r>
            <a:r>
              <a:rPr lang="ja-JP" altLang="ja-JP" sz="1600" b="1" dirty="0"/>
              <a:t>）自治会、自主防災会の役割</a:t>
            </a:r>
          </a:p>
          <a:p>
            <a:pPr marL="0" indent="0">
              <a:buNone/>
            </a:pPr>
            <a:endParaRPr lang="en-US" altLang="ja-JP" sz="1400" dirty="0"/>
          </a:p>
          <a:p>
            <a:pPr marL="0" indent="0">
              <a:buNone/>
            </a:pPr>
            <a:endParaRPr lang="en-US" altLang="ja-JP" sz="1400" dirty="0"/>
          </a:p>
          <a:p>
            <a:pPr marL="0" indent="0">
              <a:buNone/>
            </a:pPr>
            <a:r>
              <a:rPr lang="ja-JP" altLang="en-US" sz="1400" dirty="0" smtClean="0"/>
              <a:t>①配慮を要する方を含めた避難所運営を行ってください（京都府福祉避</a:t>
            </a:r>
            <a:endParaRPr lang="en-US" altLang="ja-JP" sz="1400" dirty="0" smtClean="0"/>
          </a:p>
          <a:p>
            <a:pPr marL="0" indent="0">
              <a:buNone/>
            </a:pPr>
            <a:r>
              <a:rPr lang="ja-JP" altLang="en-US" sz="1400" dirty="0"/>
              <a:t>　</a:t>
            </a:r>
            <a:r>
              <a:rPr lang="ja-JP" altLang="en-US" sz="1400" dirty="0" smtClean="0"/>
              <a:t>難コーナー</a:t>
            </a:r>
            <a:r>
              <a:rPr lang="ja-JP" altLang="en-US" sz="1400" dirty="0"/>
              <a:t>設置</a:t>
            </a:r>
            <a:r>
              <a:rPr lang="ja-JP" altLang="en-US" sz="1400" dirty="0" smtClean="0"/>
              <a:t>ガイドラインを参照ください）。</a:t>
            </a:r>
            <a:endParaRPr lang="en-US" altLang="ja-JP" sz="1400" dirty="0" smtClean="0"/>
          </a:p>
          <a:p>
            <a:pPr marL="0" indent="0">
              <a:buNone/>
            </a:pPr>
            <a:r>
              <a:rPr lang="ja-JP" altLang="en-US" sz="1400" dirty="0" smtClean="0"/>
              <a:t>②民生児童委員と協力し、配慮を要する方の</a:t>
            </a:r>
            <a:r>
              <a:rPr lang="ja-JP" altLang="en-US" sz="1400" dirty="0"/>
              <a:t>避難生活の把握に努め、</a:t>
            </a:r>
            <a:r>
              <a:rPr lang="ja-JP" altLang="en-US" sz="1400" dirty="0" smtClean="0"/>
              <a:t>困</a:t>
            </a:r>
            <a:endParaRPr lang="en-US" altLang="ja-JP" sz="1400" dirty="0" smtClean="0"/>
          </a:p>
          <a:p>
            <a:pPr marL="0" indent="0">
              <a:buNone/>
            </a:pPr>
            <a:r>
              <a:rPr lang="ja-JP" altLang="en-US" sz="1400" dirty="0"/>
              <a:t>　</a:t>
            </a:r>
            <a:r>
              <a:rPr lang="ja-JP" altLang="en-US" sz="1400" dirty="0" err="1" smtClean="0"/>
              <a:t>りごと</a:t>
            </a:r>
            <a:r>
              <a:rPr lang="ja-JP" altLang="en-US" sz="1400" dirty="0"/>
              <a:t>などがあれば、避難所担当の市職員へ連絡してください</a:t>
            </a:r>
            <a:r>
              <a:rPr lang="ja-JP" altLang="en-US" sz="1400" dirty="0" smtClean="0"/>
              <a:t>。</a:t>
            </a:r>
            <a:endParaRPr lang="en-US" altLang="ja-JP" sz="1400" dirty="0" smtClean="0"/>
          </a:p>
          <a:p>
            <a:pPr marL="0" indent="0">
              <a:buNone/>
            </a:pPr>
            <a:endParaRPr lang="en-US" altLang="ja-JP" sz="1400" dirty="0" smtClean="0"/>
          </a:p>
          <a:p>
            <a:pPr marL="0" indent="0">
              <a:buNone/>
            </a:pPr>
            <a:r>
              <a:rPr lang="ja-JP" altLang="en-US" sz="1600" b="1" dirty="0" smtClean="0"/>
              <a:t>（</a:t>
            </a:r>
            <a:r>
              <a:rPr lang="ja-JP" altLang="en-US" sz="1600" b="1" dirty="0"/>
              <a:t>２）民生児童委員の役割</a:t>
            </a:r>
            <a:endParaRPr lang="en-US" altLang="ja-JP" sz="1600" b="1" dirty="0"/>
          </a:p>
          <a:p>
            <a:pPr marL="0" indent="0">
              <a:buNone/>
            </a:pPr>
            <a:endParaRPr lang="en-US" altLang="ja-JP" sz="1400" dirty="0"/>
          </a:p>
          <a:p>
            <a:pPr marL="0" indent="0">
              <a:buNone/>
            </a:pPr>
            <a:endParaRPr lang="en-US" altLang="ja-JP" sz="1400" dirty="0"/>
          </a:p>
          <a:p>
            <a:pPr marL="0" indent="0">
              <a:buNone/>
            </a:pPr>
            <a:r>
              <a:rPr lang="ja-JP" altLang="en-US" sz="1400" dirty="0"/>
              <a:t>①避難支援者や自治会、自主防災会と協力して、配慮を要する方の</a:t>
            </a:r>
            <a:r>
              <a:rPr lang="ja-JP" altLang="en-US" sz="1400" dirty="0" smtClean="0"/>
              <a:t>避難</a:t>
            </a:r>
            <a:endParaRPr lang="en-US" altLang="ja-JP" sz="1400" dirty="0" smtClean="0"/>
          </a:p>
          <a:p>
            <a:pPr marL="0" indent="0">
              <a:buNone/>
            </a:pPr>
            <a:r>
              <a:rPr lang="ja-JP" altLang="en-US" sz="1400" dirty="0"/>
              <a:t>　</a:t>
            </a:r>
            <a:r>
              <a:rPr lang="ja-JP" altLang="en-US" sz="1400" dirty="0" smtClean="0"/>
              <a:t>生活</a:t>
            </a:r>
            <a:r>
              <a:rPr lang="ja-JP" altLang="en-US" sz="1400" dirty="0"/>
              <a:t>の把握に努め、困りごとなどがあれば、避難所担当の市職員へ</a:t>
            </a:r>
            <a:r>
              <a:rPr lang="ja-JP" altLang="en-US" sz="1400" dirty="0" smtClean="0"/>
              <a:t>連</a:t>
            </a:r>
            <a:endParaRPr lang="en-US" altLang="ja-JP" sz="1400" dirty="0" smtClean="0"/>
          </a:p>
          <a:p>
            <a:pPr marL="0" indent="0">
              <a:buNone/>
            </a:pPr>
            <a:r>
              <a:rPr lang="ja-JP" altLang="en-US" sz="1400" dirty="0"/>
              <a:t>　</a:t>
            </a:r>
            <a:r>
              <a:rPr lang="ja-JP" altLang="en-US" sz="1400" dirty="0" err="1" smtClean="0"/>
              <a:t>絡</a:t>
            </a:r>
            <a:r>
              <a:rPr lang="ja-JP" altLang="en-US" sz="1400" dirty="0" err="1"/>
              <a:t>して</a:t>
            </a:r>
            <a:r>
              <a:rPr lang="ja-JP" altLang="en-US" sz="1400" dirty="0"/>
              <a:t>ください。</a:t>
            </a:r>
            <a:endParaRPr lang="en-US" altLang="ja-JP" sz="1400" dirty="0"/>
          </a:p>
          <a:p>
            <a:pPr marL="0" indent="0">
              <a:buNone/>
            </a:pPr>
            <a:r>
              <a:rPr lang="ja-JP" altLang="en-US" sz="1400" dirty="0"/>
              <a:t>②配慮を要する方の相談相手となるなど</a:t>
            </a:r>
            <a:r>
              <a:rPr lang="ja-JP" altLang="en-US" sz="1400" dirty="0" smtClean="0"/>
              <a:t>、</a:t>
            </a:r>
            <a:r>
              <a:rPr lang="ja-JP" altLang="en-US" sz="1400" dirty="0"/>
              <a:t>心配り</a:t>
            </a:r>
            <a:r>
              <a:rPr lang="ja-JP" altLang="en-US" sz="1400" dirty="0" smtClean="0"/>
              <a:t>に</a:t>
            </a:r>
            <a:r>
              <a:rPr lang="ja-JP" altLang="en-US" sz="1400" dirty="0"/>
              <a:t>努めてください。</a:t>
            </a:r>
            <a:endParaRPr lang="en-US" altLang="ja-JP" sz="1400" dirty="0"/>
          </a:p>
          <a:p>
            <a:pPr marL="0" indent="0">
              <a:buNone/>
            </a:pPr>
            <a:endParaRPr lang="en-US" altLang="ja-JP" sz="1400" dirty="0" smtClean="0"/>
          </a:p>
          <a:p>
            <a:pPr marL="0" indent="0">
              <a:buNone/>
            </a:pPr>
            <a:r>
              <a:rPr lang="ja-JP" altLang="en-US" sz="1600" b="1" dirty="0" smtClean="0"/>
              <a:t>（</a:t>
            </a:r>
            <a:r>
              <a:rPr lang="ja-JP" altLang="en-US" sz="1600" b="1" dirty="0"/>
              <a:t>３）市の役割</a:t>
            </a:r>
            <a:endParaRPr lang="en-US" altLang="ja-JP" sz="1600" b="1" dirty="0"/>
          </a:p>
          <a:p>
            <a:pPr marL="0" indent="0">
              <a:buNone/>
            </a:pPr>
            <a:endParaRPr lang="en-US" altLang="ja-JP" sz="1400" dirty="0"/>
          </a:p>
          <a:p>
            <a:pPr marL="0" indent="0">
              <a:buNone/>
            </a:pPr>
            <a:endParaRPr lang="en-US" altLang="ja-JP" sz="1400" dirty="0"/>
          </a:p>
          <a:p>
            <a:pPr marL="0" indent="0">
              <a:buNone/>
            </a:pPr>
            <a:r>
              <a:rPr lang="ja-JP" altLang="en-US" sz="1400" dirty="0" smtClean="0"/>
              <a:t>①</a:t>
            </a:r>
            <a:r>
              <a:rPr lang="ja-JP" altLang="en-US" sz="1400" dirty="0"/>
              <a:t>避難所担当職員は避難支援者等関係者と連携を図り、一般避難所に</a:t>
            </a:r>
            <a:r>
              <a:rPr lang="ja-JP" altLang="en-US" sz="1400" dirty="0" err="1" smtClean="0"/>
              <a:t>お</a:t>
            </a:r>
            <a:endParaRPr lang="en-US" altLang="ja-JP" sz="1400" dirty="0" smtClean="0"/>
          </a:p>
          <a:p>
            <a:pPr marL="0" indent="0">
              <a:buNone/>
            </a:pPr>
            <a:r>
              <a:rPr lang="ja-JP" altLang="en-US" sz="1400" dirty="0"/>
              <a:t>　</a:t>
            </a:r>
            <a:r>
              <a:rPr lang="ja-JP" altLang="en-US" sz="1400" dirty="0" smtClean="0"/>
              <a:t>ける</a:t>
            </a:r>
            <a:r>
              <a:rPr lang="ja-JP" altLang="en-US" sz="1400" dirty="0"/>
              <a:t>生活が困難な方については、本人の身体状況、家族状況などに</a:t>
            </a:r>
            <a:r>
              <a:rPr lang="ja-JP" altLang="en-US" sz="1400" dirty="0" err="1" smtClean="0"/>
              <a:t>よ</a:t>
            </a:r>
            <a:endParaRPr lang="en-US" altLang="ja-JP" sz="1400" dirty="0" smtClean="0"/>
          </a:p>
          <a:p>
            <a:pPr marL="0" indent="0">
              <a:buNone/>
            </a:pPr>
            <a:r>
              <a:rPr lang="ja-JP" altLang="en-US" sz="1400" dirty="0"/>
              <a:t>　</a:t>
            </a:r>
            <a:r>
              <a:rPr lang="ja-JP" altLang="en-US" sz="1400" dirty="0" err="1" smtClean="0"/>
              <a:t>り</a:t>
            </a:r>
            <a:r>
              <a:rPr lang="ja-JP" altLang="en-US" sz="1400" dirty="0"/>
              <a:t>判断し、福祉避難所の開設を検討するとともに、必要により</a:t>
            </a:r>
            <a:r>
              <a:rPr lang="ja-JP" altLang="en-US" sz="1400" dirty="0" smtClean="0"/>
              <a:t>福祉施</a:t>
            </a:r>
            <a:endParaRPr lang="en-US" altLang="ja-JP" sz="1400" dirty="0" smtClean="0"/>
          </a:p>
          <a:p>
            <a:pPr marL="0" indent="0">
              <a:buNone/>
            </a:pPr>
            <a:r>
              <a:rPr lang="ja-JP" altLang="en-US" sz="1400" dirty="0"/>
              <a:t>　</a:t>
            </a:r>
            <a:r>
              <a:rPr lang="ja-JP" altLang="en-US" sz="1400" dirty="0" smtClean="0"/>
              <a:t>設</a:t>
            </a:r>
            <a:r>
              <a:rPr lang="ja-JP" altLang="en-US" sz="1400" dirty="0"/>
              <a:t>などへの緊急入所などによる支援をします</a:t>
            </a:r>
            <a:r>
              <a:rPr lang="ja-JP" altLang="en-US" sz="1400" dirty="0" smtClean="0"/>
              <a:t>。</a:t>
            </a:r>
            <a:endParaRPr lang="en-US" altLang="ja-JP" sz="1400" dirty="0"/>
          </a:p>
        </p:txBody>
      </p:sp>
      <p:sp>
        <p:nvSpPr>
          <p:cNvPr id="33" name="正方形/長方形 32"/>
          <p:cNvSpPr/>
          <p:nvPr/>
        </p:nvSpPr>
        <p:spPr>
          <a:xfrm>
            <a:off x="322575" y="427474"/>
            <a:ext cx="3168352" cy="400110"/>
          </a:xfrm>
          <a:prstGeom prst="rect">
            <a:avLst/>
          </a:prstGeom>
          <a:noFill/>
        </p:spPr>
        <p:txBody>
          <a:bodyPr wrap="square" lIns="91440" tIns="45720" rIns="91440" bIns="45720">
            <a:spAutoFit/>
          </a:bodyPr>
          <a:lstStyle/>
          <a:p>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４</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避難所生活</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テキスト ボックス 33"/>
          <p:cNvSpPr txBox="1"/>
          <p:nvPr/>
        </p:nvSpPr>
        <p:spPr>
          <a:xfrm>
            <a:off x="2348880" y="1279153"/>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情報共有</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35" name="テキスト ボックス 34"/>
          <p:cNvSpPr txBox="1"/>
          <p:nvPr/>
        </p:nvSpPr>
        <p:spPr>
          <a:xfrm>
            <a:off x="836712" y="1279153"/>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状況把握</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2348880" y="3367385"/>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情報共有</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836712" y="3367385"/>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状況把握</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4" name="テキスト ボックス 13"/>
          <p:cNvSpPr txBox="1"/>
          <p:nvPr/>
        </p:nvSpPr>
        <p:spPr>
          <a:xfrm>
            <a:off x="3861048" y="3367385"/>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相談相手</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5" name="テキスト ボックス 14"/>
          <p:cNvSpPr txBox="1"/>
          <p:nvPr/>
        </p:nvSpPr>
        <p:spPr>
          <a:xfrm>
            <a:off x="836712" y="5455617"/>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状況把握</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3861048" y="5455617"/>
            <a:ext cx="2088232"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福祉避難所などの検討</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7" name="テキスト ボックス 16"/>
          <p:cNvSpPr txBox="1"/>
          <p:nvPr/>
        </p:nvSpPr>
        <p:spPr>
          <a:xfrm>
            <a:off x="2348880" y="5455617"/>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情報共有</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pic>
        <p:nvPicPr>
          <p:cNvPr id="1026" name="Picture 2" descr="避難所生活のイラスト（笑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128" y="197758"/>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r>
              <a:rPr kumimoji="1" lang="en-US" altLang="ja-JP" dirty="0" smtClean="0"/>
              <a:t>10</a:t>
            </a:r>
            <a:endParaRPr kumimoji="1" lang="ja-JP" altLang="en-US" dirty="0"/>
          </a:p>
        </p:txBody>
      </p:sp>
    </p:spTree>
    <p:extLst>
      <p:ext uri="{BB962C8B-B14F-4D97-AF65-F5344CB8AC3E}">
        <p14:creationId xmlns:p14="http://schemas.microsoft.com/office/powerpoint/2010/main" val="3044579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405655" y="323528"/>
            <a:ext cx="5903912" cy="2952328"/>
          </a:xfrm>
        </p:spPr>
        <p:txBody>
          <a:bodyPr>
            <a:normAutofit/>
          </a:bodyPr>
          <a:lstStyle/>
          <a:p>
            <a:pPr marL="0" indent="0">
              <a:buNone/>
            </a:pPr>
            <a:r>
              <a:rPr lang="ja-JP" altLang="en-US" sz="1400" dirty="0"/>
              <a:t>　開設する避難所の種類とその基本的な考え方は、次のとおりです。</a:t>
            </a:r>
            <a:endParaRPr lang="en-US" altLang="ja-JP" sz="1400" dirty="0"/>
          </a:p>
          <a:p>
            <a:pPr marL="0" indent="0">
              <a:buNone/>
            </a:pPr>
            <a:endParaRPr lang="en-US" altLang="ja-JP" sz="1400" dirty="0" smtClean="0"/>
          </a:p>
          <a:p>
            <a:pPr marL="0" indent="0">
              <a:buNone/>
            </a:pPr>
            <a:r>
              <a:rPr lang="ja-JP" altLang="en-US" sz="1400" dirty="0"/>
              <a:t>　</a:t>
            </a:r>
            <a:r>
              <a:rPr lang="en-US" altLang="ja-JP" sz="1400" dirty="0" smtClean="0"/>
              <a:t>A</a:t>
            </a:r>
            <a:r>
              <a:rPr lang="ja-JP" altLang="en-US" sz="1400" dirty="0" smtClean="0"/>
              <a:t>：福祉避難コーナー</a:t>
            </a:r>
            <a:endParaRPr lang="en-US" altLang="ja-JP" sz="1400" dirty="0" smtClean="0"/>
          </a:p>
          <a:p>
            <a:pPr marL="0" indent="0">
              <a:buNone/>
            </a:pPr>
            <a:r>
              <a:rPr lang="ja-JP" altLang="en-US" sz="1400" dirty="0" smtClean="0"/>
              <a:t>　　災害発生直後、一般避難所（小学校など）の居住スペースで</a:t>
            </a:r>
            <a:r>
              <a:rPr lang="ja-JP" altLang="en-US" sz="1400" dirty="0" err="1" smtClean="0"/>
              <a:t>生活す</a:t>
            </a:r>
            <a:endParaRPr lang="en-US" altLang="ja-JP" sz="1400" dirty="0" smtClean="0"/>
          </a:p>
          <a:p>
            <a:pPr marL="0" indent="0">
              <a:buNone/>
            </a:pPr>
            <a:r>
              <a:rPr lang="ja-JP" altLang="en-US" sz="1400" dirty="0"/>
              <a:t>　</a:t>
            </a:r>
            <a:r>
              <a:rPr lang="ja-JP" altLang="en-US" sz="1400" dirty="0" smtClean="0"/>
              <a:t>　</a:t>
            </a:r>
            <a:r>
              <a:rPr lang="ja-JP" altLang="en-US" sz="1400" dirty="0" err="1" smtClean="0"/>
              <a:t>る</a:t>
            </a:r>
            <a:r>
              <a:rPr lang="ja-JP" altLang="en-US" sz="1400" dirty="0" smtClean="0"/>
              <a:t>ことが困難な方のために、一般避難所に一般居住エリアと区別す</a:t>
            </a:r>
            <a:endParaRPr lang="en-US" altLang="ja-JP" sz="1400" dirty="0" smtClean="0"/>
          </a:p>
          <a:p>
            <a:pPr marL="0" indent="0">
              <a:buNone/>
            </a:pPr>
            <a:r>
              <a:rPr lang="ja-JP" altLang="en-US" sz="1400" dirty="0"/>
              <a:t>　</a:t>
            </a:r>
            <a:r>
              <a:rPr lang="ja-JP" altLang="en-US" sz="1400" dirty="0" smtClean="0"/>
              <a:t>　</a:t>
            </a:r>
            <a:r>
              <a:rPr lang="ja-JP" altLang="en-US" sz="1400" dirty="0" err="1" smtClean="0"/>
              <a:t>る</a:t>
            </a:r>
            <a:r>
              <a:rPr lang="ja-JP" altLang="en-US" sz="1400" dirty="0" smtClean="0"/>
              <a:t>仕切りなどを設けます。</a:t>
            </a:r>
            <a:endParaRPr lang="en-US" altLang="ja-JP" sz="1400" dirty="0" smtClean="0"/>
          </a:p>
          <a:p>
            <a:pPr marL="0" indent="0">
              <a:buNone/>
            </a:pPr>
            <a:r>
              <a:rPr lang="ja-JP" altLang="en-US" sz="1400" dirty="0"/>
              <a:t>　</a:t>
            </a:r>
            <a:endParaRPr lang="en-US" altLang="ja-JP" sz="1400" dirty="0" smtClean="0"/>
          </a:p>
          <a:p>
            <a:pPr marL="0" indent="0">
              <a:buNone/>
            </a:pPr>
            <a:r>
              <a:rPr lang="ja-JP" altLang="en-US" sz="1400" dirty="0"/>
              <a:t>　</a:t>
            </a:r>
            <a:r>
              <a:rPr lang="en-US" altLang="ja-JP" sz="1400" dirty="0" smtClean="0"/>
              <a:t>B</a:t>
            </a:r>
            <a:r>
              <a:rPr lang="ja-JP" altLang="en-US" sz="1400" dirty="0" smtClean="0"/>
              <a:t>：福祉避難所</a:t>
            </a:r>
            <a:endParaRPr lang="en-US" altLang="ja-JP" sz="1400" dirty="0" smtClean="0"/>
          </a:p>
          <a:p>
            <a:pPr marL="0" indent="0">
              <a:buNone/>
            </a:pPr>
            <a:r>
              <a:rPr lang="ja-JP" altLang="en-US" sz="1400" dirty="0" smtClean="0"/>
              <a:t>　　一般避難所及び福祉避難コーナーでの生活が困難な方のために特別</a:t>
            </a:r>
            <a:endParaRPr lang="en-US" altLang="ja-JP" sz="1400" dirty="0" smtClean="0"/>
          </a:p>
          <a:p>
            <a:pPr marL="0" indent="0">
              <a:buNone/>
            </a:pPr>
            <a:r>
              <a:rPr lang="ja-JP" altLang="en-US" sz="1400" dirty="0"/>
              <a:t>　</a:t>
            </a:r>
            <a:r>
              <a:rPr lang="ja-JP" altLang="en-US" sz="1400" dirty="0" smtClean="0"/>
              <a:t>　の配慮がなされた避難所です。</a:t>
            </a:r>
            <a:r>
              <a:rPr lang="ja-JP" altLang="en-US" sz="1400" dirty="0"/>
              <a:t>災害発生から数日後</a:t>
            </a:r>
            <a:r>
              <a:rPr lang="ja-JP" altLang="en-US" sz="1400" dirty="0" smtClean="0"/>
              <a:t>、福祉避難所に</a:t>
            </a:r>
            <a:endParaRPr lang="en-US" altLang="ja-JP" sz="1400" dirty="0" smtClean="0"/>
          </a:p>
          <a:p>
            <a:pPr marL="0" indent="0">
              <a:buNone/>
            </a:pPr>
            <a:r>
              <a:rPr lang="ja-JP" altLang="en-US" sz="1400" dirty="0"/>
              <a:t>　</a:t>
            </a:r>
            <a:r>
              <a:rPr lang="ja-JP" altLang="en-US" sz="1400" dirty="0" smtClean="0"/>
              <a:t>　指定されている各福祉施設との調整により設けます。</a:t>
            </a:r>
            <a:endParaRPr lang="en-US" altLang="ja-JP" sz="1400" dirty="0" smtClean="0"/>
          </a:p>
        </p:txBody>
      </p:sp>
      <p:sp>
        <p:nvSpPr>
          <p:cNvPr id="10" name="コンテンツ プレースホルダー 2"/>
          <p:cNvSpPr txBox="1">
            <a:spLocks/>
          </p:cNvSpPr>
          <p:nvPr/>
        </p:nvSpPr>
        <p:spPr>
          <a:xfrm>
            <a:off x="476672" y="3491880"/>
            <a:ext cx="5903912" cy="3744416"/>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Font typeface="Wingdings 2"/>
              <a:buNone/>
            </a:pPr>
            <a:endParaRPr lang="en-US" altLang="ja-JP" sz="1400" dirty="0" smtClean="0"/>
          </a:p>
          <a:p>
            <a:pPr marL="0" indent="0">
              <a:buFont typeface="Wingdings 2"/>
              <a:buNone/>
            </a:pPr>
            <a:endParaRPr lang="en-US" altLang="ja-JP" sz="1400" dirty="0" smtClean="0"/>
          </a:p>
          <a:p>
            <a:pPr marL="0" indent="0">
              <a:buFont typeface="Wingdings 2"/>
              <a:buNone/>
            </a:pPr>
            <a:r>
              <a:rPr lang="ja-JP" altLang="en-US" sz="1600" b="1" dirty="0" smtClean="0"/>
              <a:t>（１）自治会、自主防災会の役割</a:t>
            </a:r>
            <a:endParaRPr lang="en-US" altLang="ja-JP" sz="1600" b="1" dirty="0" smtClean="0"/>
          </a:p>
          <a:p>
            <a:pPr marL="0" indent="0">
              <a:buFont typeface="Wingdings 2"/>
              <a:buNone/>
            </a:pPr>
            <a:r>
              <a:rPr lang="ja-JP" altLang="en-US" sz="1400" dirty="0" smtClean="0"/>
              <a:t>①帰宅支援を行ってください。</a:t>
            </a:r>
            <a:endParaRPr lang="en-US" altLang="ja-JP" sz="1400" dirty="0" smtClean="0"/>
          </a:p>
          <a:p>
            <a:pPr marL="0" indent="0">
              <a:buFont typeface="Wingdings 2"/>
              <a:buNone/>
            </a:pPr>
            <a:r>
              <a:rPr lang="ja-JP" altLang="en-US" sz="1400" dirty="0" smtClean="0"/>
              <a:t>②避難支援者から災害時要配慮者の帰宅状況を確認し、市へ連絡してく</a:t>
            </a:r>
            <a:endParaRPr lang="en-US" altLang="ja-JP" sz="1400" dirty="0" smtClean="0"/>
          </a:p>
          <a:p>
            <a:pPr marL="0" indent="0">
              <a:buFont typeface="Wingdings 2"/>
              <a:buNone/>
            </a:pPr>
            <a:r>
              <a:rPr lang="ja-JP" altLang="en-US" sz="1400" dirty="0"/>
              <a:t>　</a:t>
            </a:r>
            <a:r>
              <a:rPr lang="ja-JP" altLang="en-US" sz="1400" dirty="0" smtClean="0"/>
              <a:t>ださい。</a:t>
            </a:r>
            <a:endParaRPr lang="en-US" altLang="ja-JP" sz="1400" dirty="0" smtClean="0"/>
          </a:p>
          <a:p>
            <a:pPr marL="0" indent="0">
              <a:buFont typeface="Wingdings 2"/>
              <a:buNone/>
            </a:pPr>
            <a:endParaRPr lang="en-US" altLang="ja-JP" sz="1400" dirty="0" smtClean="0"/>
          </a:p>
          <a:p>
            <a:pPr marL="0" indent="0">
              <a:buFont typeface="Wingdings 2"/>
              <a:buNone/>
            </a:pPr>
            <a:r>
              <a:rPr lang="ja-JP" altLang="en-US" sz="1600" b="1" dirty="0" smtClean="0"/>
              <a:t>（２）民生児童委員の役割</a:t>
            </a:r>
            <a:endParaRPr lang="en-US" altLang="ja-JP" sz="1600" b="1" dirty="0" smtClean="0"/>
          </a:p>
          <a:p>
            <a:pPr marL="0" indent="0">
              <a:buNone/>
            </a:pPr>
            <a:r>
              <a:rPr lang="ja-JP" altLang="en-US" sz="1400" dirty="0"/>
              <a:t>①自治会、自主防災会に</a:t>
            </a:r>
            <a:r>
              <a:rPr lang="ja-JP" altLang="en-US" sz="1400" dirty="0" smtClean="0"/>
              <a:t>協力し、帰宅支援を行ってください。</a:t>
            </a:r>
            <a:endParaRPr lang="en-US" altLang="ja-JP" sz="1400" dirty="0" smtClean="0"/>
          </a:p>
          <a:p>
            <a:pPr marL="0" indent="0">
              <a:buFont typeface="Wingdings 2"/>
              <a:buNone/>
            </a:pPr>
            <a:r>
              <a:rPr lang="ja-JP" altLang="en-US" sz="1400" dirty="0" smtClean="0"/>
              <a:t>②自宅に戻った災害時要配慮者の、その後の様子を気にかけてください。</a:t>
            </a:r>
            <a:endParaRPr lang="en-US" altLang="ja-JP" sz="1400" dirty="0" smtClean="0"/>
          </a:p>
          <a:p>
            <a:pPr marL="0" indent="0">
              <a:buFont typeface="Wingdings 2"/>
              <a:buNone/>
            </a:pPr>
            <a:endParaRPr lang="en-US" altLang="ja-JP" sz="1400" dirty="0" smtClean="0"/>
          </a:p>
          <a:p>
            <a:pPr marL="0" indent="0">
              <a:buFont typeface="Wingdings 2"/>
              <a:buNone/>
            </a:pPr>
            <a:r>
              <a:rPr lang="ja-JP" altLang="en-US" sz="1600" b="1" dirty="0" smtClean="0"/>
              <a:t>（３）市の役割</a:t>
            </a:r>
            <a:endParaRPr lang="en-US" altLang="ja-JP" sz="1600" b="1" dirty="0" smtClean="0"/>
          </a:p>
          <a:p>
            <a:pPr marL="0" indent="0">
              <a:buFont typeface="Wingdings 2"/>
              <a:buNone/>
            </a:pPr>
            <a:r>
              <a:rPr lang="ja-JP" altLang="en-US" sz="1400" dirty="0" smtClean="0"/>
              <a:t>①避難所担当職員は自治会、自主防災会と連絡をとり、災害時要配慮者</a:t>
            </a:r>
            <a:endParaRPr lang="en-US" altLang="ja-JP" sz="1400" dirty="0" smtClean="0"/>
          </a:p>
          <a:p>
            <a:pPr marL="0" indent="0">
              <a:buFont typeface="Wingdings 2"/>
              <a:buNone/>
            </a:pPr>
            <a:r>
              <a:rPr lang="ja-JP" altLang="en-US" sz="1400" dirty="0"/>
              <a:t>　</a:t>
            </a:r>
            <a:r>
              <a:rPr lang="ja-JP" altLang="en-US" sz="1400" dirty="0" smtClean="0"/>
              <a:t>全員の帰宅を確認します。</a:t>
            </a:r>
            <a:endParaRPr lang="en-US" altLang="ja-JP" sz="1400" dirty="0" smtClean="0"/>
          </a:p>
          <a:p>
            <a:pPr marL="0" indent="0">
              <a:buFont typeface="Wingdings 2"/>
              <a:buNone/>
            </a:pPr>
            <a:endParaRPr lang="en-US" altLang="ja-JP" sz="1400" dirty="0" smtClean="0"/>
          </a:p>
        </p:txBody>
      </p:sp>
      <p:sp>
        <p:nvSpPr>
          <p:cNvPr id="12" name="正方形/長方形 11"/>
          <p:cNvSpPr/>
          <p:nvPr/>
        </p:nvSpPr>
        <p:spPr>
          <a:xfrm>
            <a:off x="332656" y="3563888"/>
            <a:ext cx="3168352" cy="400110"/>
          </a:xfrm>
          <a:prstGeom prst="rect">
            <a:avLst/>
          </a:prstGeom>
          <a:noFill/>
        </p:spPr>
        <p:txBody>
          <a:bodyPr wrap="square" lIns="91440" tIns="45720" rIns="91440" bIns="45720">
            <a:spAutoFit/>
          </a:bodyPr>
          <a:lstStyle/>
          <a:p>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５　災害収束のとき</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スライド番号プレースホルダー 1"/>
          <p:cNvSpPr>
            <a:spLocks noGrp="1"/>
          </p:cNvSpPr>
          <p:nvPr>
            <p:ph type="sldNum" sz="quarter" idx="12"/>
          </p:nvPr>
        </p:nvSpPr>
        <p:spPr/>
        <p:txBody>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3709431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864096"/>
          </a:xfrm>
        </p:spPr>
        <p:txBody>
          <a:bodyPr>
            <a:normAutofit fontScale="90000"/>
          </a:bodyPr>
          <a:lstStyle/>
          <a:p>
            <a:pPr algn="l"/>
            <a:r>
              <a:rPr lang="ja-JP" altLang="en-US" sz="2800" dirty="0">
                <a:solidFill>
                  <a:schemeClr val="tx1"/>
                </a:solidFill>
              </a:rPr>
              <a:t>④</a:t>
            </a:r>
            <a:r>
              <a:rPr lang="ja-JP" altLang="en-US" sz="2800" dirty="0" smtClean="0">
                <a:solidFill>
                  <a:schemeClr val="tx1"/>
                </a:solidFill>
              </a:rPr>
              <a:t>　</a:t>
            </a:r>
            <a:r>
              <a:rPr lang="ja-JP" altLang="en-US" sz="2800" dirty="0">
                <a:solidFill>
                  <a:schemeClr val="tx1"/>
                </a:solidFill>
              </a:rPr>
              <a:t>避難誘導と避難生活に</a:t>
            </a:r>
            <a:r>
              <a:rPr lang="ja-JP" altLang="en-US" sz="2800" dirty="0" smtClean="0">
                <a:solidFill>
                  <a:schemeClr val="tx1"/>
                </a:solidFill>
              </a:rPr>
              <a:t>おいて</a:t>
            </a:r>
            <a:r>
              <a:rPr lang="en-US" altLang="ja-JP" sz="2800" dirty="0" smtClean="0">
                <a:solidFill>
                  <a:schemeClr val="tx1"/>
                </a:solidFill>
              </a:rPr>
              <a:t/>
            </a:r>
            <a:br>
              <a:rPr lang="en-US" altLang="ja-JP" sz="2800" dirty="0" smtClean="0">
                <a:solidFill>
                  <a:schemeClr val="tx1"/>
                </a:solidFill>
              </a:rPr>
            </a:br>
            <a:r>
              <a:rPr lang="ja-JP" altLang="en-US" sz="2800" dirty="0">
                <a:solidFill>
                  <a:schemeClr val="tx1"/>
                </a:solidFill>
              </a:rPr>
              <a:t>　</a:t>
            </a:r>
            <a:r>
              <a:rPr lang="ja-JP" altLang="en-US" sz="2800" dirty="0" smtClean="0">
                <a:solidFill>
                  <a:schemeClr val="tx1"/>
                </a:solidFill>
              </a:rPr>
              <a:t>　配慮していただきたいこと</a:t>
            </a:r>
            <a:endParaRPr kumimoji="1" lang="ja-JP" altLang="en-US" sz="2800" dirty="0">
              <a:solidFill>
                <a:schemeClr val="tx1"/>
              </a:solidFill>
            </a:endParaRPr>
          </a:p>
        </p:txBody>
      </p:sp>
      <p:sp>
        <p:nvSpPr>
          <p:cNvPr id="6" name="コンテンツ プレースホルダー 5"/>
          <p:cNvSpPr>
            <a:spLocks noGrp="1"/>
          </p:cNvSpPr>
          <p:nvPr>
            <p:ph sz="quarter" idx="1"/>
          </p:nvPr>
        </p:nvSpPr>
        <p:spPr>
          <a:xfrm>
            <a:off x="549275" y="2123728"/>
            <a:ext cx="5903913" cy="769441"/>
          </a:xfrm>
          <a:prstGeom prst="rect">
            <a:avLst/>
          </a:prstGeom>
          <a:noFill/>
        </p:spPr>
        <p:txBody>
          <a:bodyPr wrap="square" lIns="91440" tIns="45720" rIns="91440" bIns="45720">
            <a:spAutoFit/>
          </a:bodyPr>
          <a:lstStyle/>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１</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立つことや歩行ができない人に対して</a:t>
            </a:r>
            <a:endParaRPr lang="en-US"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（肢体障</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がいのある人や高齢者</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など）</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コンテンツ プレースホルダー 5"/>
          <p:cNvSpPr txBox="1">
            <a:spLocks/>
          </p:cNvSpPr>
          <p:nvPr/>
        </p:nvSpPr>
        <p:spPr>
          <a:xfrm>
            <a:off x="548680" y="6548154"/>
            <a:ext cx="6120680" cy="400110"/>
          </a:xfrm>
          <a:prstGeom prst="rect">
            <a:avLst/>
          </a:prstGeom>
          <a:noFill/>
        </p:spPr>
        <p:txBody>
          <a:bodyPr vert="horz" wrap="square" lIns="91440" tIns="45720" rIns="91440" bIns="45720">
            <a:sp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２</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音が聞こえない（聞き取りにくい）</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人に対して</a:t>
            </a:r>
          </a:p>
        </p:txBody>
      </p:sp>
      <p:pic>
        <p:nvPicPr>
          <p:cNvPr id="8" name="図 7" descr="車椅子のお年寄りを中心にした家族のイラスト">
            <a:hlinkClick r:id="rId2"/>
          </p:cNvPr>
          <p:cNvPicPr/>
          <p:nvPr/>
        </p:nvPicPr>
        <p:blipFill>
          <a:blip r:embed="rId3" cstate="print"/>
          <a:srcRect/>
          <a:stretch>
            <a:fillRect/>
          </a:stretch>
        </p:blipFill>
        <p:spPr bwMode="auto">
          <a:xfrm>
            <a:off x="5381332" y="755576"/>
            <a:ext cx="1288028" cy="1360036"/>
          </a:xfrm>
          <a:prstGeom prst="rect">
            <a:avLst/>
          </a:prstGeom>
          <a:noFill/>
          <a:ln w="9525">
            <a:noFill/>
            <a:miter lim="800000"/>
            <a:headEnd/>
            <a:tailEnd/>
          </a:ln>
        </p:spPr>
      </p:pic>
      <p:sp>
        <p:nvSpPr>
          <p:cNvPr id="10"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12</a:t>
            </a:r>
          </a:p>
        </p:txBody>
      </p:sp>
      <p:sp>
        <p:nvSpPr>
          <p:cNvPr id="11" name="Text Box 4"/>
          <p:cNvSpPr txBox="1">
            <a:spLocks noChangeArrowheads="1"/>
          </p:cNvSpPr>
          <p:nvPr/>
        </p:nvSpPr>
        <p:spPr bwMode="auto">
          <a:xfrm>
            <a:off x="367204" y="2915816"/>
            <a:ext cx="6167586" cy="3528392"/>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1" fontAlgn="base" latinLnBrk="0" hangingPunct="1">
              <a:lnSpc>
                <a:spcPct val="100000"/>
              </a:lnSpc>
              <a:spcBef>
                <a:spcPct val="0"/>
              </a:spcBef>
              <a:spcAft>
                <a:spcPct val="0"/>
              </a:spcAft>
              <a:buClrTx/>
              <a:buSzTx/>
              <a:tabLst/>
            </a:pP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○車</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いすを押すときには、事前に操作方法を確認</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し「</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押しますよ」と声</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を</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かけて</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から押してください</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a:t>
            </a: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避難所では、高いところにあるもの、床に</a:t>
            </a:r>
            <a:endParaRPr kumimoji="1" lang="en-US" altLang="ja-JP"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あるものなどを取ることが困難</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な</a:t>
            </a: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ので、手助けをしてください。</a:t>
            </a:r>
            <a:endParaRPr kumimoji="1" lang="en-US" altLang="ja-JP"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endParaRPr>
          </a:p>
          <a:p>
            <a:endParaRPr kumimoji="1" lang="en-US" altLang="ja-JP"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endParaRPr>
          </a:p>
          <a:p>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a:t>
            </a: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杖を利用している人には、状況に応じて声かけや手助けをしてください。　　　　</a:t>
            </a:r>
            <a:endParaRPr kumimoji="1" lang="en-US" altLang="ja-JP"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endParaRPr>
          </a:p>
          <a:p>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避難所では、立ち座りしやすい高さのいすがあるとよいです。</a:t>
            </a:r>
            <a:endParaRPr lang="en-US" altLang="ja-JP" sz="1400" dirty="0" smtClean="0"/>
          </a:p>
          <a:p>
            <a:endParaRPr lang="en-US" altLang="ja-JP" sz="1400" dirty="0" smtClean="0"/>
          </a:p>
          <a:p>
            <a:r>
              <a:rPr lang="ja-JP" altLang="en-US" sz="1400" dirty="0"/>
              <a:t>○</a:t>
            </a:r>
            <a:r>
              <a:rPr lang="ja-JP" altLang="ja-JP" sz="1400" dirty="0" smtClean="0"/>
              <a:t>通路</a:t>
            </a:r>
            <a:r>
              <a:rPr lang="ja-JP" altLang="ja-JP" sz="1400" dirty="0"/>
              <a:t>の幅や段差、傾斜に目を向けて</a:t>
            </a:r>
            <a:r>
              <a:rPr lang="ja-JP" altLang="ja-JP" sz="1400" dirty="0" smtClean="0"/>
              <a:t>みましょう</a:t>
            </a:r>
            <a:r>
              <a:rPr lang="ja-JP" altLang="en-US" sz="1400" dirty="0" smtClean="0"/>
              <a:t>。</a:t>
            </a:r>
            <a:endParaRPr lang="ja-JP" altLang="ja-JP" sz="1400" dirty="0"/>
          </a:p>
          <a:p>
            <a:r>
              <a:rPr lang="ja-JP" altLang="ja-JP" sz="1400" dirty="0"/>
              <a:t>　車いすで廊下を移動するに</a:t>
            </a:r>
            <a:r>
              <a:rPr lang="ja-JP" altLang="ja-JP" sz="1400" dirty="0" smtClean="0"/>
              <a:t>は</a:t>
            </a:r>
            <a:r>
              <a:rPr lang="ja-JP" altLang="en-US" sz="1400" dirty="0"/>
              <a:t>９０</a:t>
            </a:r>
            <a:r>
              <a:rPr lang="en-US" altLang="ja-JP" sz="1400" dirty="0" smtClean="0"/>
              <a:t>cm</a:t>
            </a:r>
            <a:r>
              <a:rPr lang="ja-JP" altLang="ja-JP" sz="1400" dirty="0"/>
              <a:t>以上の幅が必要となり、車いす</a:t>
            </a:r>
            <a:r>
              <a:rPr lang="ja-JP" altLang="ja-JP" sz="1400" dirty="0" smtClean="0"/>
              <a:t>同士</a:t>
            </a:r>
            <a:endParaRPr lang="en-US" altLang="ja-JP" sz="1400" dirty="0" smtClean="0"/>
          </a:p>
          <a:p>
            <a:r>
              <a:rPr lang="ja-JP" altLang="en-US" sz="1400" dirty="0"/>
              <a:t>　</a:t>
            </a:r>
            <a:r>
              <a:rPr lang="ja-JP" altLang="ja-JP" sz="1400" dirty="0" smtClean="0"/>
              <a:t>が</a:t>
            </a:r>
            <a:r>
              <a:rPr lang="ja-JP" altLang="ja-JP" sz="1400" dirty="0"/>
              <a:t>すれ違うに</a:t>
            </a:r>
            <a:r>
              <a:rPr lang="ja-JP" altLang="ja-JP" sz="1400" dirty="0" smtClean="0"/>
              <a:t>は</a:t>
            </a:r>
            <a:r>
              <a:rPr lang="ja-JP" altLang="en-US" sz="1400" dirty="0"/>
              <a:t>１８０</a:t>
            </a:r>
            <a:r>
              <a:rPr lang="en-US" altLang="ja-JP" sz="1400" dirty="0" smtClean="0"/>
              <a:t>cm</a:t>
            </a:r>
            <a:r>
              <a:rPr lang="ja-JP" altLang="ja-JP" sz="1400" dirty="0"/>
              <a:t>もの幅が必要です。移動の妨げにならないよう</a:t>
            </a:r>
            <a:r>
              <a:rPr lang="ja-JP" altLang="ja-JP" sz="1400" dirty="0" smtClean="0"/>
              <a:t>、</a:t>
            </a:r>
            <a:endParaRPr lang="en-US" altLang="ja-JP" sz="1400" dirty="0" smtClean="0"/>
          </a:p>
          <a:p>
            <a:r>
              <a:rPr lang="ja-JP" altLang="en-US" sz="1400" dirty="0"/>
              <a:t>　</a:t>
            </a:r>
            <a:r>
              <a:rPr lang="ja-JP" altLang="ja-JP" sz="1400" dirty="0" smtClean="0"/>
              <a:t>廊下</a:t>
            </a:r>
            <a:r>
              <a:rPr lang="ja-JP" altLang="ja-JP" sz="1400" dirty="0"/>
              <a:t>には不要な荷物は置かないようにしましょう</a:t>
            </a:r>
            <a:r>
              <a:rPr lang="ja-JP" altLang="ja-JP" sz="1400" dirty="0" smtClean="0"/>
              <a:t>。</a:t>
            </a:r>
            <a:endParaRPr lang="en-US" altLang="ja-JP" sz="1400" dirty="0" smtClean="0"/>
          </a:p>
          <a:p>
            <a:endParaRPr lang="ja-JP" altLang="ja-JP" sz="1400" b="1" dirty="0"/>
          </a:p>
          <a:p>
            <a:r>
              <a:rPr lang="ja-JP" altLang="en-US" sz="1400" dirty="0"/>
              <a:t>○</a:t>
            </a:r>
            <a:r>
              <a:rPr lang="ja-JP" altLang="ja-JP" sz="1400" dirty="0" smtClean="0"/>
              <a:t>歩く</a:t>
            </a:r>
            <a:r>
              <a:rPr lang="ja-JP" altLang="ja-JP" sz="1400" dirty="0"/>
              <a:t>ときには気にならない小さな段差も、車いすで乗り越えるには大</a:t>
            </a:r>
            <a:r>
              <a:rPr lang="ja-JP" altLang="ja-JP" sz="1400" dirty="0" smtClean="0"/>
              <a:t>き</a:t>
            </a:r>
            <a:endParaRPr lang="en-US" altLang="ja-JP" sz="1400" dirty="0" smtClean="0"/>
          </a:p>
          <a:p>
            <a:r>
              <a:rPr lang="ja-JP" altLang="en-US" sz="1400" dirty="0"/>
              <a:t>　</a:t>
            </a:r>
            <a:r>
              <a:rPr lang="ja-JP" altLang="ja-JP" sz="1400" dirty="0" smtClean="0"/>
              <a:t>な</a:t>
            </a:r>
            <a:r>
              <a:rPr lang="ja-JP" altLang="ja-JP" sz="1400" dirty="0"/>
              <a:t>段差になることがあります。また、スロープがあっても傾斜が急だ</a:t>
            </a:r>
            <a:r>
              <a:rPr lang="ja-JP" altLang="ja-JP" sz="1400" dirty="0" smtClean="0"/>
              <a:t>と</a:t>
            </a:r>
            <a:endParaRPr lang="en-US" altLang="ja-JP" sz="1400" dirty="0" smtClean="0"/>
          </a:p>
          <a:p>
            <a:r>
              <a:rPr lang="ja-JP" altLang="en-US" sz="1400" dirty="0"/>
              <a:t>　</a:t>
            </a:r>
            <a:r>
              <a:rPr lang="ja-JP" altLang="ja-JP" sz="1400" dirty="0" smtClean="0"/>
              <a:t>自力</a:t>
            </a:r>
            <a:r>
              <a:rPr lang="ja-JP" altLang="ja-JP" sz="1400" dirty="0"/>
              <a:t>で上がることが難しいことがあります。身近なところに障害物は</a:t>
            </a:r>
            <a:r>
              <a:rPr lang="ja-JP" altLang="ja-JP" sz="1400" dirty="0" err="1" smtClean="0"/>
              <a:t>た</a:t>
            </a:r>
            <a:endParaRPr lang="en-US" altLang="ja-JP" sz="1400" dirty="0" smtClean="0"/>
          </a:p>
          <a:p>
            <a:r>
              <a:rPr lang="ja-JP" altLang="en-US" sz="1400" dirty="0"/>
              <a:t>　</a:t>
            </a:r>
            <a:r>
              <a:rPr lang="ja-JP" altLang="ja-JP" sz="1400" dirty="0" err="1" smtClean="0"/>
              <a:t>くさん</a:t>
            </a:r>
            <a:r>
              <a:rPr lang="ja-JP" altLang="ja-JP" sz="1400" dirty="0"/>
              <a:t>潜んでいます。</a:t>
            </a:r>
            <a:endParaRPr lang="en-US" altLang="ja-JP" sz="1400" dirty="0"/>
          </a:p>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p:txBody>
      </p:sp>
      <p:sp>
        <p:nvSpPr>
          <p:cNvPr id="12" name="Text Box 3"/>
          <p:cNvSpPr txBox="1">
            <a:spLocks noChangeArrowheads="1"/>
          </p:cNvSpPr>
          <p:nvPr/>
        </p:nvSpPr>
        <p:spPr bwMode="auto">
          <a:xfrm>
            <a:off x="357758" y="7020272"/>
            <a:ext cx="6167586" cy="1288028"/>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bodyPr>
          <a:lstStyle/>
          <a:p>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○外見ではわかりにくい障がいのため、周囲の方に気づいてもらえない</a:t>
            </a:r>
            <a:r>
              <a:rPr kumimoji="1" lang="ja-JP" altLang="en-US" sz="1400" i="0" u="none" strike="noStrike" cap="none" normalizeH="0" baseline="0" dirty="0" err="1" smtClean="0">
                <a:ln>
                  <a:noFill/>
                </a:ln>
                <a:effectLst/>
                <a:latin typeface="HGｺﾞｼｯｸM" panose="020B0609000000000000" pitchFamily="49" charset="-128"/>
                <a:ea typeface="HGｺﾞｼｯｸM" panose="020B0609000000000000" pitchFamily="49" charset="-128"/>
                <a:cs typeface="ＭＳ Ｐゴシック" pitchFamily="50" charset="-128"/>
              </a:rPr>
              <a:t>こ</a:t>
            </a:r>
            <a:endParaRPr kumimoji="1" lang="en-US" altLang="ja-JP"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endParaRPr>
          </a:p>
          <a:p>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　とがあります。</a:t>
            </a:r>
            <a:endParaRPr kumimoji="1" lang="en-US" altLang="ja-JP"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endParaRPr>
          </a:p>
          <a:p>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a:t>
            </a:r>
            <a:r>
              <a:rPr kumimoji="1" lang="ja-JP" altLang="en-US" sz="1400" i="0" u="none" strike="noStrike" cap="none" normalizeH="0" baseline="0" dirty="0" err="1" smtClean="0">
                <a:ln>
                  <a:noFill/>
                </a:ln>
                <a:effectLst/>
                <a:latin typeface="HGｺﾞｼｯｸM" panose="020B0609000000000000" pitchFamily="49" charset="-128"/>
                <a:ea typeface="HGｺﾞｼｯｸM" panose="020B0609000000000000" pitchFamily="49" charset="-128"/>
                <a:cs typeface="ＭＳ Ｐゴシック" pitchFamily="50" charset="-128"/>
              </a:rPr>
              <a:t>障がい</a:t>
            </a: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程度などによって聞こえ方はさまざまであることを</a:t>
            </a:r>
            <a:endParaRPr kumimoji="1" lang="en-US" altLang="ja-JP"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endParaRPr>
          </a:p>
          <a:p>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理解して接してください</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p:txBody>
      </p:sp>
      <p:pic>
        <p:nvPicPr>
          <p:cNvPr id="9" name="図 8" descr="補聴器をつけている人のイラスト">
            <a:hlinkClick r:id="rId4"/>
          </p:cNvPr>
          <p:cNvPicPr/>
          <p:nvPr/>
        </p:nvPicPr>
        <p:blipFill>
          <a:blip r:embed="rId5" cstate="print"/>
          <a:srcRect/>
          <a:stretch>
            <a:fillRect/>
          </a:stretch>
        </p:blipFill>
        <p:spPr bwMode="auto">
          <a:xfrm flipH="1">
            <a:off x="5381332" y="7308304"/>
            <a:ext cx="1144012" cy="1144012"/>
          </a:xfrm>
          <a:prstGeom prst="rect">
            <a:avLst/>
          </a:prstGeom>
          <a:noFill/>
          <a:ln w="9525">
            <a:noFill/>
            <a:miter lim="800000"/>
            <a:headEnd/>
            <a:tailEnd/>
          </a:ln>
        </p:spPr>
      </p:pic>
    </p:spTree>
    <p:extLst>
      <p:ext uri="{BB962C8B-B14F-4D97-AF65-F5344CB8AC3E}">
        <p14:creationId xmlns:p14="http://schemas.microsoft.com/office/powerpoint/2010/main" val="4228457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p:cNvSpPr>
            <a:spLocks noGrp="1"/>
          </p:cNvSpPr>
          <p:nvPr>
            <p:ph type="sldNum" sz="quarter" idx="12"/>
          </p:nvPr>
        </p:nvSpPr>
        <p:spPr/>
        <p:txBody>
          <a:bodyPr/>
          <a:lstStyle/>
          <a:p>
            <a:r>
              <a:rPr kumimoji="1" lang="en-US" altLang="ja-JP" dirty="0" smtClean="0">
                <a:solidFill>
                  <a:schemeClr val="bg1"/>
                </a:solidFill>
              </a:rPr>
              <a:t>13</a:t>
            </a:r>
          </a:p>
        </p:txBody>
      </p:sp>
      <p:sp>
        <p:nvSpPr>
          <p:cNvPr id="12" name="Text Box 3"/>
          <p:cNvSpPr txBox="1">
            <a:spLocks noChangeArrowheads="1"/>
          </p:cNvSpPr>
          <p:nvPr/>
        </p:nvSpPr>
        <p:spPr bwMode="auto">
          <a:xfrm>
            <a:off x="375563" y="323528"/>
            <a:ext cx="6167586" cy="3096344"/>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bodyPr>
          <a:lstStyle/>
          <a:p>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○聴覚障</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がいのある人とのコミュニケーション方法は「筆談」「手話</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口話」があり、その人に適した方法を用いてください。</a:t>
            </a:r>
            <a:endParaRPr lang="en-US" altLang="ja-JP" sz="1400" dirty="0">
              <a:latin typeface="HGｺﾞｼｯｸM" panose="020B0609000000000000" pitchFamily="49" charset="-128"/>
              <a:ea typeface="HGｺﾞｼｯｸM" panose="020B0609000000000000" pitchFamily="49" charset="-128"/>
              <a:cs typeface="ＭＳ Ｐゴシック" pitchFamily="50" charset="-128"/>
            </a:endParaRPr>
          </a:p>
          <a:p>
            <a:endParaRPr kumimoji="1" lang="en-US" altLang="ja-JP"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endParaRPr>
          </a:p>
          <a:p>
            <a:r>
              <a:rPr lang="ja-JP" altLang="en-US" sz="1400" dirty="0" smtClean="0"/>
              <a:t>○</a:t>
            </a:r>
            <a:r>
              <a:rPr lang="ja-JP" altLang="ja-JP" sz="1400" dirty="0" smtClean="0"/>
              <a:t>音声</a:t>
            </a:r>
            <a:r>
              <a:rPr lang="ja-JP" altLang="ja-JP" sz="1400" dirty="0"/>
              <a:t>以外の情報伝達の方法を工夫</a:t>
            </a:r>
            <a:r>
              <a:rPr lang="ja-JP" altLang="ja-JP" sz="1400" dirty="0" smtClean="0"/>
              <a:t>しましょう</a:t>
            </a:r>
            <a:r>
              <a:rPr lang="ja-JP" altLang="en-US" sz="1400" dirty="0" smtClean="0"/>
              <a:t>。</a:t>
            </a:r>
            <a:endParaRPr lang="en-US" altLang="ja-JP" sz="1400" dirty="0" smtClean="0"/>
          </a:p>
          <a:p>
            <a:r>
              <a:rPr lang="ja-JP" altLang="ja-JP" sz="1400" dirty="0"/>
              <a:t>　</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放送や呼びかけなどに気づかず、何が起きたか状況がつかみにくく</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危険</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な</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目に遭うことがあります。</a:t>
            </a:r>
            <a:r>
              <a:rPr lang="ja-JP" altLang="ja-JP" sz="1400" dirty="0" smtClean="0"/>
              <a:t>メール</a:t>
            </a:r>
            <a:r>
              <a:rPr lang="ja-JP" altLang="ja-JP" sz="1400" dirty="0"/>
              <a:t>、</a:t>
            </a:r>
            <a:r>
              <a:rPr lang="ja-JP" altLang="ja-JP" sz="1400" dirty="0" smtClean="0"/>
              <a:t>ファクス、掲示板</a:t>
            </a:r>
            <a:r>
              <a:rPr lang="ja-JP" altLang="ja-JP" sz="1400" dirty="0"/>
              <a:t>、</a:t>
            </a:r>
            <a:r>
              <a:rPr lang="ja-JP" altLang="ja-JP" sz="1400" dirty="0" smtClean="0"/>
              <a:t>パネル</a:t>
            </a:r>
            <a:r>
              <a:rPr lang="ja-JP" altLang="en-US" sz="1400" dirty="0" smtClean="0"/>
              <a:t>など</a:t>
            </a:r>
            <a:r>
              <a:rPr lang="ja-JP" altLang="ja-JP" sz="1400" dirty="0" smtClean="0"/>
              <a:t>視</a:t>
            </a:r>
            <a:endParaRPr lang="en-US" altLang="ja-JP" sz="1400" dirty="0" smtClean="0"/>
          </a:p>
          <a:p>
            <a:r>
              <a:rPr lang="ja-JP" altLang="en-US" sz="1400" dirty="0"/>
              <a:t>　</a:t>
            </a:r>
            <a:r>
              <a:rPr lang="ja-JP" altLang="ja-JP" sz="1400" dirty="0" smtClean="0"/>
              <a:t>覚的</a:t>
            </a:r>
            <a:r>
              <a:rPr lang="ja-JP" altLang="ja-JP" sz="1400" dirty="0"/>
              <a:t>な伝達方法を考えましょう</a:t>
            </a:r>
            <a:r>
              <a:rPr lang="ja-JP" altLang="ja-JP" sz="1400" dirty="0" smtClean="0"/>
              <a:t>。</a:t>
            </a:r>
            <a:r>
              <a:rPr lang="ja-JP" altLang="en-US" sz="1400" dirty="0" smtClean="0"/>
              <a:t>お知らせ</a:t>
            </a:r>
            <a:r>
              <a:rPr lang="ja-JP" altLang="ja-JP" sz="1400" dirty="0" smtClean="0"/>
              <a:t>する</a:t>
            </a:r>
            <a:r>
              <a:rPr lang="ja-JP" altLang="ja-JP" sz="1400" dirty="0"/>
              <a:t>際には、手話</a:t>
            </a:r>
            <a:r>
              <a:rPr lang="ja-JP" altLang="ja-JP" sz="1400" dirty="0" smtClean="0"/>
              <a:t>通訳</a:t>
            </a:r>
            <a:r>
              <a:rPr lang="ja-JP" altLang="en-US" sz="1400" dirty="0" smtClean="0"/>
              <a:t>者</a:t>
            </a:r>
            <a:r>
              <a:rPr lang="ja-JP" altLang="ja-JP" sz="1400" dirty="0" smtClean="0"/>
              <a:t>と要</a:t>
            </a:r>
            <a:endParaRPr lang="en-US" altLang="ja-JP" sz="1400" dirty="0" smtClean="0"/>
          </a:p>
          <a:p>
            <a:r>
              <a:rPr lang="ja-JP" altLang="en-US" sz="1400" dirty="0"/>
              <a:t>　</a:t>
            </a:r>
            <a:r>
              <a:rPr lang="ja-JP" altLang="ja-JP" sz="1400" dirty="0" smtClean="0"/>
              <a:t>約筆記</a:t>
            </a:r>
            <a:r>
              <a:rPr lang="ja-JP" altLang="en-US" sz="1400" dirty="0" smtClean="0"/>
              <a:t>者がいれば</a:t>
            </a:r>
            <a:r>
              <a:rPr lang="ja-JP" altLang="ja-JP" sz="1400" dirty="0" smtClean="0"/>
              <a:t>活用し、</a:t>
            </a:r>
            <a:r>
              <a:rPr lang="ja-JP" altLang="en-US" sz="1400" dirty="0" smtClean="0"/>
              <a:t>避難所では情報伝達コーナーをつくり</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掲示板</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など</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見てわかる情報が必要です。</a:t>
            </a:r>
            <a:endParaRPr lang="en-US" altLang="ja-JP" sz="1400" dirty="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ケータイやスマホなどの文字入力やメール、ファクス、身振り、絵など</a:t>
            </a:r>
            <a:endParaRPr lang="en-US" altLang="ja-JP" sz="1400" dirty="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r>
              <a:rPr kumimoji="1" lang="ja-JP" altLang="en-US" sz="1400" i="0" u="none" strike="noStrike" cap="none" normalizeH="0" baseline="0" dirty="0" smtClean="0">
                <a:ln>
                  <a:noFill/>
                </a:ln>
                <a:effectLst/>
                <a:latin typeface="HGｺﾞｼｯｸM" panose="020B0609000000000000" pitchFamily="49" charset="-128"/>
                <a:ea typeface="HGｺﾞｼｯｸM" panose="020B0609000000000000" pitchFamily="49" charset="-128"/>
                <a:cs typeface="ＭＳ Ｐゴシック" pitchFamily="50" charset="-128"/>
              </a:rPr>
              <a:t>　で伝えることも有効です。</a:t>
            </a:r>
            <a:endParaRPr lang="en-US" altLang="ja-JP" sz="1400" dirty="0">
              <a:latin typeface="HGｺﾞｼｯｸM" panose="020B0609000000000000" pitchFamily="49" charset="-128"/>
              <a:ea typeface="HGｺﾞｼｯｸM" panose="020B0609000000000000" pitchFamily="49" charset="-128"/>
              <a:cs typeface="ＭＳ Ｐゴシック" pitchFamily="50" charset="-128"/>
            </a:endParaRPr>
          </a:p>
          <a:p>
            <a:pPr algn="just" fontAlgn="base">
              <a:spcBef>
                <a:spcPct val="0"/>
              </a:spcBef>
              <a:spcAft>
                <a:spcPct val="0"/>
              </a:spcAft>
            </a:pP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algn="just" fontAlgn="base">
              <a:spcBef>
                <a:spcPct val="0"/>
              </a:spcBef>
              <a:spcAft>
                <a:spcPct val="0"/>
              </a:spcAft>
            </a:pP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○呼ぶ</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ときには肩をたたいて</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知らせ、顔を見て、マスクを外して口の動きを大きく、ゆっくり話しかけて</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ください</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a:t>
            </a:r>
            <a:endParaRPr lang="en-US" altLang="ja-JP" sz="1400" dirty="0">
              <a:latin typeface="HGｺﾞｼｯｸM" panose="020B0609000000000000" pitchFamily="49" charset="-128"/>
              <a:ea typeface="HGｺﾞｼｯｸM" panose="020B0609000000000000" pitchFamily="49" charset="-128"/>
              <a:cs typeface="ＭＳ Ｐゴシック" pitchFamily="50" charset="-128"/>
            </a:endParaRPr>
          </a:p>
        </p:txBody>
      </p:sp>
      <p:sp>
        <p:nvSpPr>
          <p:cNvPr id="13" name="コンテンツ プレースホルダー 5"/>
          <p:cNvSpPr txBox="1">
            <a:spLocks/>
          </p:cNvSpPr>
          <p:nvPr/>
        </p:nvSpPr>
        <p:spPr>
          <a:xfrm>
            <a:off x="548680" y="3595826"/>
            <a:ext cx="5903913" cy="769441"/>
          </a:xfrm>
          <a:prstGeom prst="rect">
            <a:avLst/>
          </a:prstGeom>
          <a:noFill/>
        </p:spPr>
        <p:txBody>
          <a:bodyPr vert="horz" wrap="square" lIns="91440" tIns="45720" rIns="91440" bIns="45720">
            <a:sp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３</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物が見えない（見えにくい）</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人に</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対して</a:t>
            </a:r>
            <a:endParaRPr lang="en-US"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（視覚障</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がいのある人</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など）</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 name="図 13" descr="白杖のイラスト">
            <a:hlinkClick r:id="rId2"/>
          </p:cNvPr>
          <p:cNvPicPr/>
          <p:nvPr/>
        </p:nvPicPr>
        <p:blipFill>
          <a:blip r:embed="rId3" cstate="print"/>
          <a:srcRect/>
          <a:stretch>
            <a:fillRect/>
          </a:stretch>
        </p:blipFill>
        <p:spPr bwMode="auto">
          <a:xfrm>
            <a:off x="5805264" y="3567946"/>
            <a:ext cx="830560" cy="860038"/>
          </a:xfrm>
          <a:prstGeom prst="rect">
            <a:avLst/>
          </a:prstGeom>
          <a:noFill/>
          <a:ln w="9525">
            <a:noFill/>
            <a:miter lim="800000"/>
            <a:headEnd/>
            <a:tailEnd/>
          </a:ln>
        </p:spPr>
      </p:pic>
      <p:sp>
        <p:nvSpPr>
          <p:cNvPr id="15" name="Text Box 2"/>
          <p:cNvSpPr txBox="1">
            <a:spLocks noChangeArrowheads="1"/>
          </p:cNvSpPr>
          <p:nvPr/>
        </p:nvSpPr>
        <p:spPr bwMode="auto">
          <a:xfrm>
            <a:off x="332656" y="4427984"/>
            <a:ext cx="6119936" cy="3744416"/>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kumimoji="1" lang="ja-JP" altLang="en-US" sz="1400" i="0" u="none" strike="noStrike" cap="none" normalizeH="0" baseline="0" dirty="0" smtClean="0">
                <a:ln>
                  <a:noFill/>
                </a:ln>
                <a:effectLst/>
                <a:latin typeface="+mn-ea"/>
                <a:cs typeface="ＭＳ Ｐゴシック" pitchFamily="50" charset="-128"/>
              </a:rPr>
              <a:t>○慣れていない場所で</a:t>
            </a:r>
            <a:r>
              <a:rPr lang="ja-JP" altLang="en-US" sz="1400" dirty="0">
                <a:latin typeface="+mn-ea"/>
                <a:cs typeface="ＭＳ Ｐゴシック" pitchFamily="50" charset="-128"/>
              </a:rPr>
              <a:t>は</a:t>
            </a:r>
            <a:r>
              <a:rPr kumimoji="1" lang="ja-JP" altLang="en-US" sz="1400" i="0" u="none" strike="noStrike" cap="none" normalizeH="0" baseline="0" dirty="0" smtClean="0">
                <a:ln>
                  <a:noFill/>
                </a:ln>
                <a:effectLst/>
                <a:latin typeface="+mn-ea"/>
                <a:cs typeface="ＭＳ Ｐゴシック" pitchFamily="50" charset="-128"/>
              </a:rPr>
              <a:t>一人での移動が困難</a:t>
            </a:r>
            <a:r>
              <a:rPr lang="ja-JP" altLang="en-US" sz="1400" dirty="0">
                <a:latin typeface="+mn-ea"/>
                <a:cs typeface="ＭＳ Ｐゴシック" pitchFamily="50" charset="-128"/>
              </a:rPr>
              <a:t>なので</a:t>
            </a:r>
            <a:r>
              <a:rPr lang="ja-JP" altLang="en-US" sz="1400" dirty="0" smtClean="0">
                <a:latin typeface="+mn-ea"/>
                <a:cs typeface="ＭＳ Ｐゴシック" pitchFamily="50" charset="-128"/>
              </a:rPr>
              <a:t>、動作</a:t>
            </a:r>
            <a:r>
              <a:rPr lang="ja-JP" altLang="en-US" sz="1400" dirty="0">
                <a:latin typeface="+mn-ea"/>
                <a:cs typeface="ＭＳ Ｐゴシック" pitchFamily="50" charset="-128"/>
              </a:rPr>
              <a:t>や移動に介助</a:t>
            </a:r>
            <a:r>
              <a:rPr lang="ja-JP" altLang="en-US" sz="1400" dirty="0" smtClean="0">
                <a:latin typeface="+mn-ea"/>
                <a:cs typeface="ＭＳ Ｐゴシック" pitchFamily="50" charset="-128"/>
              </a:rPr>
              <a:t>が</a:t>
            </a:r>
            <a:endParaRPr lang="en-US" altLang="ja-JP" sz="1400" dirty="0" smtClean="0">
              <a:latin typeface="+mn-ea"/>
              <a:cs typeface="ＭＳ Ｐゴシック" pitchFamily="50" charset="-128"/>
            </a:endParaRPr>
          </a:p>
          <a:p>
            <a:pPr lvl="0" algn="just" fontAlgn="base">
              <a:spcBef>
                <a:spcPct val="0"/>
              </a:spcBef>
              <a:spcAft>
                <a:spcPct val="0"/>
              </a:spcAf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必要</a:t>
            </a:r>
            <a:r>
              <a:rPr lang="ja-JP" altLang="en-US" sz="1400" dirty="0">
                <a:latin typeface="+mn-ea"/>
                <a:cs typeface="ＭＳ Ｐゴシック" pitchFamily="50" charset="-128"/>
              </a:rPr>
              <a:t>です</a:t>
            </a:r>
            <a:r>
              <a:rPr lang="ja-JP" altLang="en-US" sz="1400" dirty="0" smtClean="0">
                <a:latin typeface="+mn-ea"/>
                <a:cs typeface="ＭＳ Ｐゴシック" pitchFamily="50" charset="-128"/>
              </a:rPr>
              <a:t>。</a:t>
            </a:r>
            <a:endParaRPr lang="en-US" altLang="ja-JP" sz="1400" dirty="0" smtClean="0">
              <a:latin typeface="+mn-ea"/>
              <a:cs typeface="ＭＳ Ｐゴシック" pitchFamily="50" charset="-128"/>
            </a:endParaRPr>
          </a:p>
          <a:p>
            <a:pPr lvl="0" algn="just" fontAlgn="base">
              <a:spcBef>
                <a:spcPct val="0"/>
              </a:spcBef>
              <a:spcAft>
                <a:spcPct val="0"/>
              </a:spcAft>
            </a:pPr>
            <a:endParaRPr lang="en-US" altLang="ja-JP" sz="1400" dirty="0" smtClean="0">
              <a:latin typeface="+mn-ea"/>
              <a:cs typeface="ＭＳ Ｐゴシック" pitchFamily="50" charset="-128"/>
            </a:endParaRPr>
          </a:p>
          <a:p>
            <a:pPr lvl="0" algn="just" fontAlgn="base">
              <a:spcBef>
                <a:spcPct val="0"/>
              </a:spcBef>
              <a:spcAft>
                <a:spcPct val="0"/>
              </a:spcAft>
            </a:pPr>
            <a:r>
              <a:rPr lang="ja-JP" altLang="en-US" sz="1400" dirty="0" smtClean="0">
                <a:latin typeface="+mn-ea"/>
                <a:cs typeface="ＭＳ Ｐゴシック" pitchFamily="50" charset="-128"/>
              </a:rPr>
              <a:t>○誘導するときは、本人の歩幅に合わせ、どのように介助してほしいか確</a:t>
            </a:r>
            <a:endParaRPr lang="en-US" altLang="ja-JP" sz="1400" dirty="0" smtClean="0">
              <a:latin typeface="+mn-ea"/>
              <a:cs typeface="ＭＳ Ｐゴシック" pitchFamily="50" charset="-128"/>
            </a:endParaRPr>
          </a:p>
          <a:p>
            <a:pPr lvl="0" algn="just" fontAlgn="base">
              <a:spcBef>
                <a:spcPct val="0"/>
              </a:spcBef>
              <a:spcAft>
                <a:spcPct val="0"/>
              </a:spcAf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認してから行ってください。　</a:t>
            </a:r>
            <a:endParaRPr lang="en-US" altLang="ja-JP" sz="1400" dirty="0">
              <a:latin typeface="+mn-ea"/>
              <a:cs typeface="ＭＳ Ｐゴシック" pitchFamily="50" charset="-128"/>
            </a:endParaRPr>
          </a:p>
          <a:p>
            <a:pPr lvl="0" algn="just" fontAlgn="base">
              <a:spcBef>
                <a:spcPct val="0"/>
              </a:spcBef>
              <a:spcAft>
                <a:spcPct val="0"/>
              </a:spcAft>
            </a:pPr>
            <a:r>
              <a:rPr lang="ja-JP" altLang="en-US" sz="1400" dirty="0" smtClean="0">
                <a:latin typeface="+mn-ea"/>
                <a:cs typeface="ＭＳ Ｐゴシック" pitchFamily="50" charset="-128"/>
              </a:rPr>
              <a:t>　避難所</a:t>
            </a:r>
            <a:r>
              <a:rPr lang="ja-JP" altLang="en-US" sz="1400" dirty="0">
                <a:latin typeface="+mn-ea"/>
                <a:cs typeface="ＭＳ Ｐゴシック" pitchFamily="50" charset="-128"/>
              </a:rPr>
              <a:t>では</a:t>
            </a:r>
            <a:r>
              <a:rPr lang="ja-JP" altLang="en-US" sz="1400" dirty="0" smtClean="0">
                <a:latin typeface="+mn-ea"/>
                <a:cs typeface="ＭＳ Ｐゴシック" pitchFamily="50" charset="-128"/>
              </a:rPr>
              <a:t>、</a:t>
            </a:r>
            <a:r>
              <a:rPr lang="ja-JP" altLang="en-US" sz="1400" dirty="0">
                <a:latin typeface="+mn-ea"/>
                <a:cs typeface="ＭＳ Ｐゴシック" pitchFamily="50" charset="-128"/>
              </a:rPr>
              <a:t>段差や</a:t>
            </a:r>
            <a:r>
              <a:rPr lang="ja-JP" altLang="en-US" sz="1400" dirty="0" smtClean="0">
                <a:latin typeface="+mn-ea"/>
                <a:cs typeface="ＭＳ Ｐゴシック" pitchFamily="50" charset="-128"/>
              </a:rPr>
              <a:t>階段の場所、トイレ</a:t>
            </a:r>
            <a:r>
              <a:rPr lang="ja-JP" altLang="en-US" sz="1400" dirty="0">
                <a:latin typeface="+mn-ea"/>
                <a:cs typeface="ＭＳ Ｐゴシック" pitchFamily="50" charset="-128"/>
              </a:rPr>
              <a:t>の</a:t>
            </a:r>
            <a:r>
              <a:rPr lang="ja-JP" altLang="en-US" sz="1400" dirty="0" smtClean="0">
                <a:latin typeface="+mn-ea"/>
                <a:cs typeface="ＭＳ Ｐゴシック" pitchFamily="50" charset="-128"/>
              </a:rPr>
              <a:t>位置を伝えるなどの介助</a:t>
            </a:r>
            <a:r>
              <a:rPr lang="ja-JP" altLang="en-US" sz="1400" dirty="0">
                <a:latin typeface="+mn-ea"/>
                <a:cs typeface="ＭＳ Ｐゴシック" pitchFamily="50" charset="-128"/>
              </a:rPr>
              <a:t>が</a:t>
            </a:r>
            <a:r>
              <a:rPr lang="ja-JP" altLang="en-US" sz="1400" dirty="0" smtClean="0">
                <a:latin typeface="+mn-ea"/>
                <a:cs typeface="ＭＳ Ｐゴシック" pitchFamily="50" charset="-128"/>
              </a:rPr>
              <a:t>必</a:t>
            </a:r>
            <a:endParaRPr lang="en-US" altLang="ja-JP" sz="1400" dirty="0" smtClean="0">
              <a:latin typeface="+mn-ea"/>
              <a:cs typeface="ＭＳ Ｐゴシック" pitchFamily="50" charset="-128"/>
            </a:endParaRPr>
          </a:p>
          <a:p>
            <a:pPr lvl="0" algn="just" fontAlgn="base">
              <a:spcBef>
                <a:spcPct val="0"/>
              </a:spcBef>
              <a:spcAft>
                <a:spcPct val="0"/>
              </a:spcAf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要</a:t>
            </a:r>
            <a:r>
              <a:rPr lang="ja-JP" altLang="en-US" sz="1400" dirty="0">
                <a:latin typeface="+mn-ea"/>
                <a:cs typeface="ＭＳ Ｐゴシック" pitchFamily="50" charset="-128"/>
              </a:rPr>
              <a:t>です</a:t>
            </a:r>
            <a:r>
              <a:rPr lang="ja-JP" altLang="en-US" sz="1400" dirty="0" smtClean="0">
                <a:latin typeface="+mn-ea"/>
                <a:cs typeface="ＭＳ Ｐゴシック" pitchFamily="50" charset="-128"/>
              </a:rPr>
              <a:t>。</a:t>
            </a:r>
            <a:endParaRPr lang="en-US" altLang="ja-JP" sz="1400" dirty="0" smtClean="0">
              <a:latin typeface="+mn-ea"/>
              <a:cs typeface="ＭＳ Ｐゴシック" pitchFamily="50" charset="-128"/>
            </a:endParaRPr>
          </a:p>
          <a:p>
            <a:pPr algn="just" fontAlgn="base">
              <a:spcBef>
                <a:spcPct val="0"/>
              </a:spcBef>
              <a:spcAft>
                <a:spcPct val="0"/>
              </a:spcAft>
            </a:pPr>
            <a:endParaRPr lang="en-US" altLang="ja-JP" sz="1400" dirty="0" smtClean="0">
              <a:latin typeface="+mn-ea"/>
              <a:cs typeface="ＭＳ Ｐゴシック" pitchFamily="50" charset="-128"/>
            </a:endParaRPr>
          </a:p>
          <a:p>
            <a:pPr algn="just" fontAlgn="base">
              <a:spcBef>
                <a:spcPct val="0"/>
              </a:spcBef>
              <a:spcAft>
                <a:spcPct val="0"/>
              </a:spcAft>
            </a:pPr>
            <a:r>
              <a:rPr lang="ja-JP" altLang="en-US" sz="1400" dirty="0" smtClean="0">
                <a:latin typeface="+mn-ea"/>
                <a:cs typeface="ＭＳ Ｐゴシック" pitchFamily="50" charset="-128"/>
              </a:rPr>
              <a:t>○白</a:t>
            </a:r>
            <a:r>
              <a:rPr lang="ja-JP" altLang="en-US" sz="1400" dirty="0">
                <a:latin typeface="+mn-ea"/>
                <a:cs typeface="ＭＳ Ｐゴシック" pitchFamily="50" charset="-128"/>
              </a:rPr>
              <a:t>杖</a:t>
            </a:r>
            <a:r>
              <a:rPr lang="ja-JP" altLang="en-US" sz="1400" dirty="0" smtClean="0">
                <a:latin typeface="+mn-ea"/>
                <a:cs typeface="ＭＳ Ｐゴシック" pitchFamily="50" charset="-128"/>
              </a:rPr>
              <a:t>を利用</a:t>
            </a:r>
            <a:r>
              <a:rPr lang="ja-JP" altLang="en-US" sz="1400" dirty="0">
                <a:latin typeface="+mn-ea"/>
                <a:cs typeface="ＭＳ Ｐゴシック" pitchFamily="50" charset="-128"/>
              </a:rPr>
              <a:t>す</a:t>
            </a:r>
            <a:r>
              <a:rPr lang="ja-JP" altLang="en-US" sz="1400" dirty="0" smtClean="0">
                <a:latin typeface="+mn-ea"/>
                <a:cs typeface="ＭＳ Ｐゴシック" pitchFamily="50" charset="-128"/>
              </a:rPr>
              <a:t>る人の通路には、不要な荷物を</a:t>
            </a:r>
            <a:r>
              <a:rPr lang="ja-JP" altLang="en-US" sz="1400" dirty="0">
                <a:latin typeface="+mn-ea"/>
                <a:cs typeface="ＭＳ Ｐゴシック" pitchFamily="50" charset="-128"/>
              </a:rPr>
              <a:t>置かないよう配慮ください。</a:t>
            </a:r>
            <a:endParaRPr lang="ja-JP" altLang="ja-JP" sz="1400" dirty="0">
              <a:latin typeface="+mn-ea"/>
              <a:cs typeface="ＭＳ Ｐゴシック" pitchFamily="50" charset="-128"/>
            </a:endParaRPr>
          </a:p>
          <a:p>
            <a:pPr lvl="0" algn="just" fontAlgn="base">
              <a:spcBef>
                <a:spcPct val="0"/>
              </a:spcBef>
              <a:spcAft>
                <a:spcPct val="0"/>
              </a:spcAft>
            </a:pPr>
            <a:endParaRPr kumimoji="1" lang="en-US" altLang="ja-JP" sz="1400" i="0" u="none" strike="noStrike" cap="none" normalizeH="0" baseline="0" dirty="0" smtClean="0">
              <a:ln>
                <a:noFill/>
              </a:ln>
              <a:effectLst/>
              <a:latin typeface="+mn-ea"/>
              <a:cs typeface="ＭＳ Ｐゴシック" pitchFamily="50" charset="-128"/>
            </a:endParaRPr>
          </a:p>
          <a:p>
            <a:pPr lvl="0" algn="just" fontAlgn="base">
              <a:spcBef>
                <a:spcPct val="0"/>
              </a:spcBef>
              <a:spcAft>
                <a:spcPct val="0"/>
              </a:spcAft>
            </a:pPr>
            <a:r>
              <a:rPr kumimoji="1" lang="ja-JP" altLang="en-US" sz="1400" i="0" u="none" strike="noStrike" cap="none" normalizeH="0" baseline="0" dirty="0" smtClean="0">
                <a:ln>
                  <a:noFill/>
                </a:ln>
                <a:effectLst/>
                <a:latin typeface="+mn-ea"/>
                <a:cs typeface="ＭＳ Ｐゴシック" pitchFamily="50" charset="-128"/>
              </a:rPr>
              <a:t>○耳からの情報が頼りなので、避難所などで必要な情報を放送していると</a:t>
            </a:r>
            <a:endParaRPr kumimoji="1" lang="en-US" altLang="ja-JP" sz="1400" i="0" u="none" strike="noStrike" cap="none" normalizeH="0" baseline="0" dirty="0" smtClean="0">
              <a:ln>
                <a:noFill/>
              </a:ln>
              <a:effectLst/>
              <a:latin typeface="+mn-ea"/>
              <a:cs typeface="ＭＳ Ｐゴシック" pitchFamily="50" charset="-128"/>
            </a:endParaRPr>
          </a:p>
          <a:p>
            <a:pPr lvl="0" algn="just" fontAlgn="base">
              <a:spcBef>
                <a:spcPct val="0"/>
              </a:spcBef>
              <a:spcAft>
                <a:spcPct val="0"/>
              </a:spcAft>
            </a:pPr>
            <a:r>
              <a:rPr lang="ja-JP" altLang="en-US" sz="1400" dirty="0">
                <a:latin typeface="+mn-ea"/>
                <a:cs typeface="ＭＳ Ｐゴシック" pitchFamily="50" charset="-128"/>
              </a:rPr>
              <a:t>　</a:t>
            </a:r>
            <a:r>
              <a:rPr kumimoji="1" lang="ja-JP" altLang="en-US" sz="1400" i="0" u="none" strike="noStrike" cap="none" normalizeH="0" baseline="0" dirty="0" smtClean="0">
                <a:ln>
                  <a:noFill/>
                </a:ln>
                <a:effectLst/>
                <a:latin typeface="+mn-ea"/>
                <a:cs typeface="ＭＳ Ｐゴシック" pitchFamily="50" charset="-128"/>
              </a:rPr>
              <a:t>きは、不要な音をたてないように配慮してください。また、物の位置を</a:t>
            </a:r>
            <a:endParaRPr kumimoji="1" lang="en-US" altLang="ja-JP" sz="1400" i="0" u="none" strike="noStrike" cap="none" normalizeH="0" baseline="0" dirty="0" smtClean="0">
              <a:ln>
                <a:noFill/>
              </a:ln>
              <a:effectLst/>
              <a:latin typeface="+mn-ea"/>
              <a:cs typeface="ＭＳ Ｐゴシック" pitchFamily="50" charset="-128"/>
            </a:endParaRPr>
          </a:p>
          <a:p>
            <a:pPr lvl="0" algn="just" fontAlgn="base">
              <a:spcBef>
                <a:spcPct val="0"/>
              </a:spcBef>
              <a:spcAft>
                <a:spcPct val="0"/>
              </a:spcAft>
            </a:pPr>
            <a:r>
              <a:rPr lang="ja-JP" altLang="en-US" sz="1400" dirty="0">
                <a:latin typeface="+mn-ea"/>
                <a:cs typeface="ＭＳ Ｐゴシック" pitchFamily="50" charset="-128"/>
              </a:rPr>
              <a:t>　</a:t>
            </a:r>
            <a:r>
              <a:rPr kumimoji="1" lang="ja-JP" altLang="en-US" sz="1400" i="0" u="none" strike="noStrike" cap="none" normalizeH="0" baseline="0" dirty="0" smtClean="0">
                <a:ln>
                  <a:noFill/>
                </a:ln>
                <a:effectLst/>
                <a:latin typeface="+mn-ea"/>
                <a:cs typeface="ＭＳ Ｐゴシック" pitchFamily="50" charset="-128"/>
              </a:rPr>
              <a:t>決めて手探りするので</a:t>
            </a:r>
            <a:r>
              <a:rPr lang="ja-JP" altLang="en-US" sz="1400" dirty="0">
                <a:latin typeface="+mn-ea"/>
                <a:cs typeface="ＭＳ Ｐゴシック" pitchFamily="50" charset="-128"/>
              </a:rPr>
              <a:t>、</a:t>
            </a:r>
            <a:r>
              <a:rPr kumimoji="1" lang="ja-JP" altLang="en-US" sz="1400" i="0" u="none" strike="noStrike" cap="none" normalizeH="0" baseline="0" dirty="0" smtClean="0">
                <a:ln>
                  <a:noFill/>
                </a:ln>
                <a:effectLst/>
                <a:latin typeface="+mn-ea"/>
                <a:cs typeface="ＭＳ Ｐゴシック" pitchFamily="50" charset="-128"/>
              </a:rPr>
              <a:t>本人の物は勝手に移動させないでください。</a:t>
            </a:r>
            <a:endParaRPr kumimoji="1" lang="en-US" altLang="ja-JP" sz="1400" i="0" u="none" strike="noStrike" cap="none" normalizeH="0" baseline="0" dirty="0" smtClean="0">
              <a:ln>
                <a:noFill/>
              </a:ln>
              <a:effectLst/>
              <a:latin typeface="+mn-ea"/>
              <a:cs typeface="ＭＳ Ｐゴシック" pitchFamily="50" charset="-128"/>
            </a:endParaRPr>
          </a:p>
          <a:p>
            <a:pPr lvl="0" algn="just" fontAlgn="base">
              <a:spcBef>
                <a:spcPct val="0"/>
              </a:spcBef>
              <a:spcAft>
                <a:spcPct val="0"/>
              </a:spcAft>
            </a:pPr>
            <a:endParaRPr lang="en-US" altLang="ja-JP" sz="1400" dirty="0" smtClean="0">
              <a:latin typeface="+mn-ea"/>
              <a:cs typeface="ＭＳ Ｐゴシック" pitchFamily="50" charset="-128"/>
            </a:endParaRPr>
          </a:p>
          <a:p>
            <a:pPr lvl="0" algn="just" fontAlgn="base">
              <a:spcBef>
                <a:spcPct val="0"/>
              </a:spcBef>
              <a:spcAft>
                <a:spcPct val="0"/>
              </a:spcAft>
            </a:pPr>
            <a:r>
              <a:rPr lang="ja-JP" altLang="en-US" sz="1400" dirty="0" smtClean="0">
                <a:latin typeface="+mn-ea"/>
                <a:cs typeface="ＭＳ Ｐゴシック" pitchFamily="50" charset="-128"/>
              </a:rPr>
              <a:t>○周り</a:t>
            </a:r>
            <a:r>
              <a:rPr lang="ja-JP" altLang="en-US" sz="1400" dirty="0">
                <a:latin typeface="+mn-ea"/>
                <a:cs typeface="ＭＳ Ｐゴシック" pitchFamily="50" charset="-128"/>
              </a:rPr>
              <a:t>の状況</a:t>
            </a:r>
            <a:r>
              <a:rPr lang="ja-JP" altLang="en-US" sz="1400" dirty="0" smtClean="0">
                <a:latin typeface="+mn-ea"/>
                <a:cs typeface="ＭＳ Ｐゴシック" pitchFamily="50" charset="-128"/>
              </a:rPr>
              <a:t>を説明するときは、方向</a:t>
            </a:r>
            <a:r>
              <a:rPr lang="ja-JP" altLang="en-US" sz="1400" dirty="0">
                <a:latin typeface="+mn-ea"/>
                <a:cs typeface="ＭＳ Ｐゴシック" pitchFamily="50" charset="-128"/>
              </a:rPr>
              <a:t>が分かりにくい</a:t>
            </a:r>
            <a:r>
              <a:rPr lang="ja-JP" altLang="en-US" sz="1400" dirty="0" smtClean="0">
                <a:latin typeface="+mn-ea"/>
                <a:cs typeface="ＭＳ Ｐゴシック" pitchFamily="50" charset="-128"/>
              </a:rPr>
              <a:t>ため「</a:t>
            </a:r>
            <a:r>
              <a:rPr lang="ja-JP" altLang="en-US" sz="1400" dirty="0">
                <a:latin typeface="+mn-ea"/>
                <a:cs typeface="ＭＳ Ｐゴシック" pitchFamily="50" charset="-128"/>
              </a:rPr>
              <a:t>あそこに」</a:t>
            </a:r>
            <a:r>
              <a:rPr lang="ja-JP" altLang="en-US" sz="1400" dirty="0" smtClean="0">
                <a:latin typeface="+mn-ea"/>
                <a:cs typeface="ＭＳ Ｐゴシック" pitchFamily="50" charset="-128"/>
              </a:rPr>
              <a:t>と</a:t>
            </a:r>
            <a:endParaRPr lang="en-US" altLang="ja-JP" sz="1400" dirty="0" smtClean="0">
              <a:latin typeface="+mn-ea"/>
              <a:cs typeface="ＭＳ Ｐゴシック" pitchFamily="50" charset="-128"/>
            </a:endParaRPr>
          </a:p>
          <a:p>
            <a:pPr lvl="0" algn="just" fontAlgn="base">
              <a:spcBef>
                <a:spcPct val="0"/>
              </a:spcBef>
              <a:spcAft>
                <a:spcPct val="0"/>
              </a:spcAf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か</a:t>
            </a:r>
            <a:r>
              <a:rPr lang="ja-JP" altLang="en-US" sz="1400" dirty="0">
                <a:latin typeface="+mn-ea"/>
                <a:cs typeface="ＭＳ Ｐゴシック" pitchFamily="50" charset="-128"/>
              </a:rPr>
              <a:t>「ここに」では</a:t>
            </a:r>
            <a:r>
              <a:rPr lang="ja-JP" altLang="en-US" sz="1400" dirty="0" smtClean="0">
                <a:latin typeface="+mn-ea"/>
                <a:cs typeface="ＭＳ Ｐゴシック" pitchFamily="50" charset="-128"/>
              </a:rPr>
              <a:t>なく、「３０センチくらい右」「時計で３時の方向」</a:t>
            </a:r>
            <a:endParaRPr lang="en-US" altLang="ja-JP" sz="1400" dirty="0" smtClean="0">
              <a:latin typeface="+mn-ea"/>
              <a:cs typeface="ＭＳ Ｐゴシック" pitchFamily="50" charset="-128"/>
            </a:endParaRPr>
          </a:p>
          <a:p>
            <a:pPr lvl="0" algn="just" fontAlgn="base">
              <a:spcBef>
                <a:spcPct val="0"/>
              </a:spcBef>
              <a:spcAft>
                <a:spcPct val="0"/>
              </a:spcAf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など具体的にわかりやすい言葉</a:t>
            </a:r>
            <a:r>
              <a:rPr lang="ja-JP" altLang="en-US" sz="1400" dirty="0">
                <a:latin typeface="+mn-ea"/>
                <a:cs typeface="ＭＳ Ｐゴシック" pitchFamily="50" charset="-128"/>
              </a:rPr>
              <a:t>で伝えてください</a:t>
            </a:r>
            <a:r>
              <a:rPr lang="ja-JP" altLang="en-US" sz="1400" dirty="0" smtClean="0">
                <a:latin typeface="+mn-ea"/>
                <a:cs typeface="ＭＳ Ｐゴシック" pitchFamily="50" charset="-128"/>
              </a:rPr>
              <a:t>。</a:t>
            </a:r>
            <a:endParaRPr lang="ja-JP" altLang="en-US" sz="1400" dirty="0">
              <a:latin typeface="+mn-ea"/>
              <a:cs typeface="ＭＳ Ｐゴシック" pitchFamily="50" charset="-128"/>
            </a:endParaRPr>
          </a:p>
        </p:txBody>
      </p:sp>
    </p:spTree>
    <p:extLst>
      <p:ext uri="{BB962C8B-B14F-4D97-AF65-F5344CB8AC3E}">
        <p14:creationId xmlns:p14="http://schemas.microsoft.com/office/powerpoint/2010/main" val="4208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5"/>
          <p:cNvSpPr txBox="1">
            <a:spLocks/>
          </p:cNvSpPr>
          <p:nvPr/>
        </p:nvSpPr>
        <p:spPr>
          <a:xfrm>
            <a:off x="548680" y="323528"/>
            <a:ext cx="5903913" cy="400110"/>
          </a:xfrm>
          <a:prstGeom prst="rect">
            <a:avLst/>
          </a:prstGeom>
          <a:noFill/>
        </p:spPr>
        <p:txBody>
          <a:bodyPr vert="horz" wrap="square" lIns="91440" tIns="45720" rIns="91440" bIns="45720">
            <a:sp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４</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言葉や文字の理解が難しい</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人に対して</a:t>
            </a:r>
          </a:p>
        </p:txBody>
      </p:sp>
      <p:sp>
        <p:nvSpPr>
          <p:cNvPr id="10" name="コンテンツ プレースホルダー 5"/>
          <p:cNvSpPr txBox="1">
            <a:spLocks/>
          </p:cNvSpPr>
          <p:nvPr/>
        </p:nvSpPr>
        <p:spPr>
          <a:xfrm>
            <a:off x="548680" y="787514"/>
            <a:ext cx="5903913" cy="400110"/>
          </a:xfrm>
          <a:prstGeom prst="rect">
            <a:avLst/>
          </a:prstGeom>
          <a:noFill/>
        </p:spPr>
        <p:txBody>
          <a:bodyPr vert="horz" wrap="square" lIns="91440" tIns="45720" rIns="91440" bIns="45720">
            <a:sp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５</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危険なことを判断できない</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人に対して</a:t>
            </a:r>
          </a:p>
        </p:txBody>
      </p:sp>
      <p:sp>
        <p:nvSpPr>
          <p:cNvPr id="4" name="Text Box 2"/>
          <p:cNvSpPr txBox="1">
            <a:spLocks noChangeArrowheads="1"/>
          </p:cNvSpPr>
          <p:nvPr/>
        </p:nvSpPr>
        <p:spPr bwMode="auto">
          <a:xfrm>
            <a:off x="405408" y="1331640"/>
            <a:ext cx="6119936" cy="2016224"/>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○周りの状況が理解できず、パニック</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を起こして混乱している様子が見</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ら</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algn="just" fontAlgn="base">
              <a:spcBef>
                <a:spcPct val="0"/>
              </a:spcBef>
              <a:spcAft>
                <a:spcPct val="0"/>
              </a:spcAft>
            </a:pP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lang="ja-JP" altLang="en-US" sz="1400" dirty="0" err="1" smtClean="0">
                <a:latin typeface="HGｺﾞｼｯｸM" panose="020B0609000000000000" pitchFamily="49" charset="-128"/>
                <a:ea typeface="HGｺﾞｼｯｸM" panose="020B0609000000000000" pitchFamily="49" charset="-128"/>
                <a:cs typeface="ＭＳ Ｐゴシック" pitchFamily="50" charset="-128"/>
              </a:rPr>
              <a:t>れる</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ときは、安全な</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場所、落ち着ける場所への誘導が</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必要です。</a:t>
            </a:r>
            <a:endParaRPr lang="en-US" altLang="ja-JP" sz="1400" dirty="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○声</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かけは「はい」「いいえ」で答えられるような簡潔な質問がよいです</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また、見通し</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が立たないことが不安なため、予定や指示は明確に</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話して</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ください。</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○言葉や文字の理解が難しい人には、避難所で</a:t>
            </a: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は、</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絵やイラストを使って</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a:p>
            <a:pPr lvl="0" algn="just" fontAlgn="base">
              <a:spcBef>
                <a:spcPct val="0"/>
              </a:spcBef>
              <a:spcAft>
                <a:spcPct val="0"/>
              </a:spcAft>
            </a:pPr>
            <a:r>
              <a:rPr lang="ja-JP" altLang="en-US" sz="1400" dirty="0">
                <a:latin typeface="HGｺﾞｼｯｸM" panose="020B0609000000000000" pitchFamily="49" charset="-128"/>
                <a:ea typeface="HGｺﾞｼｯｸM" panose="020B0609000000000000" pitchFamily="49" charset="-128"/>
                <a:cs typeface="ＭＳ Ｐゴシック" pitchFamily="50" charset="-128"/>
              </a:rPr>
              <a:t>　</a:t>
            </a:r>
            <a:r>
              <a:rPr lang="ja-JP" altLang="en-US" sz="1400" dirty="0" smtClean="0">
                <a:latin typeface="HGｺﾞｼｯｸM" panose="020B0609000000000000" pitchFamily="49" charset="-128"/>
                <a:ea typeface="HGｺﾞｼｯｸM" panose="020B0609000000000000" pitchFamily="49" charset="-128"/>
                <a:cs typeface="ＭＳ Ｐゴシック" pitchFamily="50" charset="-128"/>
              </a:rPr>
              <a:t>説明するとわかりやすいです。</a:t>
            </a:r>
            <a:endParaRPr lang="en-US" altLang="ja-JP" sz="1400" dirty="0" smtClean="0">
              <a:latin typeface="HGｺﾞｼｯｸM" panose="020B0609000000000000" pitchFamily="49" charset="-128"/>
              <a:ea typeface="HGｺﾞｼｯｸM" panose="020B0609000000000000" pitchFamily="49" charset="-128"/>
              <a:cs typeface="ＭＳ Ｐゴシック" pitchFamily="50" charset="-128"/>
            </a:endParaRPr>
          </a:p>
        </p:txBody>
      </p:sp>
      <p:sp>
        <p:nvSpPr>
          <p:cNvPr id="16" name="コンテンツ プレースホルダー 5"/>
          <p:cNvSpPr txBox="1">
            <a:spLocks/>
          </p:cNvSpPr>
          <p:nvPr/>
        </p:nvSpPr>
        <p:spPr>
          <a:xfrm>
            <a:off x="345976" y="3635896"/>
            <a:ext cx="6395392" cy="400110"/>
          </a:xfrm>
          <a:prstGeom prst="rect">
            <a:avLst/>
          </a:prstGeom>
          <a:noFill/>
        </p:spPr>
        <p:txBody>
          <a:bodyPr vert="horz" wrap="square" lIns="91440" tIns="45720" rIns="91440" bIns="45720">
            <a:sp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６　顔を見ても知人や家族とわからない</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人に対して</a:t>
            </a:r>
          </a:p>
        </p:txBody>
      </p:sp>
      <p:sp>
        <p:nvSpPr>
          <p:cNvPr id="17" name="Text Box 2"/>
          <p:cNvSpPr txBox="1">
            <a:spLocks noChangeArrowheads="1"/>
          </p:cNvSpPr>
          <p:nvPr/>
        </p:nvSpPr>
        <p:spPr bwMode="auto">
          <a:xfrm>
            <a:off x="405408" y="4067944"/>
            <a:ext cx="6119936" cy="3096344"/>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1" fontAlgn="base" latinLnBrk="0" hangingPunct="1">
              <a:lnSpc>
                <a:spcPct val="100000"/>
              </a:lnSpc>
              <a:spcBef>
                <a:spcPct val="0"/>
              </a:spcBef>
              <a:spcAft>
                <a:spcPct val="0"/>
              </a:spcAft>
              <a:buClrTx/>
              <a:buSzTx/>
              <a:tabLst/>
            </a:pPr>
            <a:r>
              <a:rPr kumimoji="1" lang="ja-JP" altLang="en-US" sz="1400" i="0" u="none" strike="noStrike" cap="none" normalizeH="0" baseline="0" dirty="0" smtClean="0">
                <a:ln>
                  <a:noFill/>
                </a:ln>
                <a:effectLst/>
                <a:latin typeface="+mn-ea"/>
                <a:cs typeface="ＭＳ Ｐゴシック" pitchFamily="50" charset="-128"/>
              </a:rPr>
              <a:t>○災害時に恐怖にとらわれて思いもよらない行動をとってしまう</a:t>
            </a:r>
            <a:r>
              <a:rPr kumimoji="1" lang="ja-JP" altLang="en-US" sz="1400" i="0" u="none" strike="noStrike" cap="none" normalizeH="0" baseline="0" dirty="0" err="1" smtClean="0">
                <a:ln>
                  <a:noFill/>
                </a:ln>
                <a:effectLst/>
                <a:latin typeface="+mn-ea"/>
                <a:cs typeface="ＭＳ Ｐゴシック" pitchFamily="50" charset="-128"/>
              </a:rPr>
              <a:t>ことがあ</a:t>
            </a:r>
            <a:endParaRPr kumimoji="1" lang="en-US" altLang="ja-JP" sz="1400" i="0" u="none" strike="noStrike" cap="none" normalizeH="0" baseline="0" dirty="0" smtClean="0">
              <a:ln>
                <a:noFill/>
              </a:ln>
              <a:effectLst/>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mn-ea"/>
                <a:cs typeface="ＭＳ Ｐゴシック" pitchFamily="50" charset="-128"/>
              </a:rPr>
              <a:t>　</a:t>
            </a:r>
            <a:r>
              <a:rPr kumimoji="1" lang="ja-JP" altLang="en-US" sz="1400" i="0" u="none" strike="noStrike" cap="none" normalizeH="0" baseline="0" dirty="0" smtClean="0">
                <a:ln>
                  <a:noFill/>
                </a:ln>
                <a:effectLst/>
                <a:latin typeface="+mn-ea"/>
                <a:cs typeface="ＭＳ Ｐゴシック" pitchFamily="50" charset="-128"/>
              </a:rPr>
              <a:t>ります。</a:t>
            </a:r>
            <a:r>
              <a:rPr lang="ja-JP" altLang="en-US" sz="1400" dirty="0" smtClean="0">
                <a:latin typeface="+mn-ea"/>
                <a:cs typeface="ＭＳ Ｐゴシック" pitchFamily="50" charset="-128"/>
              </a:rPr>
              <a:t>できるだけ普段と同じ調子で声をかけたり、スキンシップを</a:t>
            </a:r>
            <a:endParaRPr lang="en-US" altLang="ja-JP" sz="1400" dirty="0" smtClean="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図ったりして落ちつかせましょう。</a:t>
            </a:r>
            <a:endParaRPr lang="en-US" altLang="ja-JP" sz="1400" dirty="0" smtClean="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endParaRPr kumimoji="1" lang="en-US" altLang="ja-JP" sz="1400" i="0" u="none" strike="noStrike" cap="none" normalizeH="0" baseline="0" dirty="0" smtClean="0">
              <a:ln>
                <a:noFill/>
              </a:ln>
              <a:effectLst/>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kumimoji="1" lang="ja-JP" altLang="en-US" sz="1400" i="0" u="none" strike="noStrike" cap="none" normalizeH="0" baseline="0" dirty="0" smtClean="0">
                <a:ln>
                  <a:noFill/>
                </a:ln>
                <a:effectLst/>
                <a:latin typeface="+mn-ea"/>
                <a:cs typeface="ＭＳ Ｐゴシック" pitchFamily="50" charset="-128"/>
              </a:rPr>
              <a:t>○自分のことを伝えられない人には、</a:t>
            </a:r>
            <a:r>
              <a:rPr lang="ja-JP" altLang="en-US" sz="1400" dirty="0" smtClean="0">
                <a:latin typeface="+mn-ea"/>
                <a:cs typeface="ＭＳ Ｐゴシック" pitchFamily="50" charset="-128"/>
              </a:rPr>
              <a:t>避難</a:t>
            </a:r>
            <a:r>
              <a:rPr lang="ja-JP" altLang="en-US" sz="1400" dirty="0">
                <a:latin typeface="+mn-ea"/>
                <a:cs typeface="ＭＳ Ｐゴシック" pitchFamily="50" charset="-128"/>
              </a:rPr>
              <a:t>する</a:t>
            </a:r>
            <a:r>
              <a:rPr lang="ja-JP" altLang="en-US" sz="1400" dirty="0" smtClean="0">
                <a:latin typeface="+mn-ea"/>
                <a:cs typeface="ＭＳ Ｐゴシック" pitchFamily="50" charset="-128"/>
              </a:rPr>
              <a:t>ときなどに身元がわかるも</a:t>
            </a:r>
            <a:endParaRPr lang="en-US" altLang="ja-JP" sz="1400" dirty="0" smtClean="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のを身につけさせましょう。</a:t>
            </a:r>
            <a:endParaRPr lang="en-US" altLang="ja-JP" sz="1400" dirty="0" smtClean="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endParaRPr lang="en-US" altLang="ja-JP" sz="1400" dirty="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smtClean="0">
                <a:latin typeface="+mn-ea"/>
                <a:cs typeface="ＭＳ Ｐゴシック" pitchFamily="50" charset="-128"/>
              </a:rPr>
              <a:t>○環境の変化を理解できない人は、気持ちが混乱したり、精神的に不安定</a:t>
            </a:r>
            <a:endParaRPr lang="en-US" altLang="ja-JP" sz="1400" dirty="0" smtClean="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になる場合があります。日常の支援者が、適宜話しかけるなど気持ちを</a:t>
            </a:r>
            <a:endParaRPr lang="en-US" altLang="ja-JP" sz="1400" dirty="0" smtClean="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落ちつかせるよう配慮が必要です。</a:t>
            </a:r>
            <a:endParaRPr lang="en-US" altLang="ja-JP" sz="1400" dirty="0" smtClean="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また、個室や間仕切りの確保などが必要な場合もあります。</a:t>
            </a:r>
            <a:endParaRPr lang="en-US" altLang="ja-JP" sz="1400" dirty="0">
              <a:latin typeface="+mn-ea"/>
              <a:cs typeface="ＭＳ Ｐゴシック" pitchFamily="50" charset="-128"/>
            </a:endParaRPr>
          </a:p>
          <a:p>
            <a:pPr marR="0" lvl="0" algn="just" defTabSz="914400" rtl="0" eaLnBrk="1" fontAlgn="base" latinLnBrk="0" hangingPunct="1">
              <a:lnSpc>
                <a:spcPct val="100000"/>
              </a:lnSpc>
              <a:spcBef>
                <a:spcPct val="0"/>
              </a:spcBef>
              <a:spcAft>
                <a:spcPct val="0"/>
              </a:spcAft>
              <a:buClrTx/>
              <a:buSzTx/>
              <a:tabLst/>
            </a:pPr>
            <a:endParaRPr lang="en-US" altLang="ja-JP" sz="1400" dirty="0" smtClean="0">
              <a:latin typeface="+mn-ea"/>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mn-ea"/>
              </a:rPr>
              <a:t>○</a:t>
            </a:r>
            <a:r>
              <a:rPr lang="ja-JP" altLang="ja-JP" sz="1400" dirty="0" smtClean="0">
                <a:latin typeface="+mn-ea"/>
              </a:rPr>
              <a:t>記憶障がい</a:t>
            </a:r>
            <a:r>
              <a:rPr lang="ja-JP" altLang="en-US" sz="1400" dirty="0" smtClean="0">
                <a:latin typeface="+mn-ea"/>
              </a:rPr>
              <a:t>の人は、</a:t>
            </a:r>
            <a:r>
              <a:rPr lang="ja-JP" altLang="ja-JP" sz="1400" dirty="0" smtClean="0">
                <a:latin typeface="+mn-ea"/>
              </a:rPr>
              <a:t>新しい</a:t>
            </a:r>
            <a:r>
              <a:rPr lang="ja-JP" altLang="ja-JP" sz="1400" dirty="0">
                <a:latin typeface="+mn-ea"/>
              </a:rPr>
              <a:t>ことが覚えられない、よく物忘れをする</a:t>
            </a:r>
            <a:r>
              <a:rPr lang="ja-JP" altLang="ja-JP" sz="1400" dirty="0" smtClean="0">
                <a:latin typeface="+mn-ea"/>
              </a:rPr>
              <a:t>よう</a:t>
            </a:r>
            <a:endParaRPr lang="en-US" altLang="ja-JP" sz="1400" dirty="0" smtClean="0">
              <a:latin typeface="+mn-ea"/>
            </a:endParaRPr>
          </a:p>
          <a:p>
            <a:pPr marR="0" lvl="0" algn="just" defTabSz="914400" rtl="0" eaLnBrk="1" fontAlgn="base" latinLnBrk="0" hangingPunct="1">
              <a:lnSpc>
                <a:spcPct val="100000"/>
              </a:lnSpc>
              <a:spcBef>
                <a:spcPct val="0"/>
              </a:spcBef>
              <a:spcAft>
                <a:spcPct val="0"/>
              </a:spcAft>
              <a:buClrTx/>
              <a:buSzTx/>
              <a:tabLst/>
            </a:pPr>
            <a:r>
              <a:rPr lang="ja-JP" altLang="en-US" sz="1400" dirty="0">
                <a:latin typeface="+mn-ea"/>
              </a:rPr>
              <a:t>　</a:t>
            </a:r>
            <a:r>
              <a:rPr lang="ja-JP" altLang="ja-JP" sz="1400" dirty="0" smtClean="0">
                <a:latin typeface="+mn-ea"/>
              </a:rPr>
              <a:t>に</a:t>
            </a:r>
            <a:r>
              <a:rPr lang="ja-JP" altLang="en-US" sz="1400" dirty="0" smtClean="0">
                <a:latin typeface="+mn-ea"/>
              </a:rPr>
              <a:t>なるので、紙に書いたり、何度も伝えるなどの配慮が必要です</a:t>
            </a:r>
            <a:r>
              <a:rPr lang="ja-JP" altLang="en-US" sz="1400" dirty="0">
                <a:latin typeface="+mn-ea"/>
              </a:rPr>
              <a:t>。</a:t>
            </a:r>
            <a:endParaRPr lang="ja-JP" altLang="ja-JP" sz="1400" dirty="0">
              <a:latin typeface="+mn-ea"/>
            </a:endParaRPr>
          </a:p>
        </p:txBody>
      </p:sp>
      <p:pic>
        <p:nvPicPr>
          <p:cNvPr id="12" name="図 11" descr="言語聴覚士のイラスト">
            <a:hlinkClick r:id="rId2"/>
          </p:cNvPr>
          <p:cNvPicPr/>
          <p:nvPr/>
        </p:nvPicPr>
        <p:blipFill>
          <a:blip r:embed="rId3" cstate="print"/>
          <a:srcRect/>
          <a:stretch>
            <a:fillRect/>
          </a:stretch>
        </p:blipFill>
        <p:spPr bwMode="auto">
          <a:xfrm>
            <a:off x="5669364" y="323528"/>
            <a:ext cx="999996" cy="927988"/>
          </a:xfrm>
          <a:prstGeom prst="rect">
            <a:avLst/>
          </a:prstGeom>
          <a:noFill/>
          <a:ln w="9525">
            <a:noFill/>
            <a:miter lim="800000"/>
            <a:headEnd/>
            <a:tailEnd/>
          </a:ln>
        </p:spPr>
      </p:pic>
      <p:pic>
        <p:nvPicPr>
          <p:cNvPr id="13" name="図 12" descr="徘徊するお爺さんのイラスト（認知症）">
            <a:hlinkClick r:id="rId4"/>
          </p:cNvPr>
          <p:cNvPicPr/>
          <p:nvPr/>
        </p:nvPicPr>
        <p:blipFill>
          <a:blip r:embed="rId5" cstate="print"/>
          <a:srcRect/>
          <a:stretch>
            <a:fillRect/>
          </a:stretch>
        </p:blipFill>
        <p:spPr bwMode="auto">
          <a:xfrm>
            <a:off x="332656" y="7244412"/>
            <a:ext cx="1224136" cy="121602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r>
              <a:rPr kumimoji="1" lang="en-US" altLang="ja-JP" dirty="0" smtClean="0"/>
              <a:t>14</a:t>
            </a:r>
            <a:endParaRPr kumimoji="1" lang="ja-JP" altLang="en-US" dirty="0"/>
          </a:p>
        </p:txBody>
      </p:sp>
      <p:sp>
        <p:nvSpPr>
          <p:cNvPr id="18" name="コンテンツ プレースホルダー 3"/>
          <p:cNvSpPr txBox="1">
            <a:spLocks/>
          </p:cNvSpPr>
          <p:nvPr/>
        </p:nvSpPr>
        <p:spPr>
          <a:xfrm>
            <a:off x="1916832" y="7236296"/>
            <a:ext cx="4319737" cy="136815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ja-JP" sz="1400" b="1" dirty="0" smtClean="0"/>
              <a:t>困っていそうな場面を見かけた</a:t>
            </a:r>
            <a:r>
              <a:rPr lang="ja-JP" altLang="en-US" sz="1400" b="1" dirty="0" smtClean="0"/>
              <a:t>ら</a:t>
            </a:r>
            <a:r>
              <a:rPr lang="ja-JP" altLang="ja-JP" sz="1400" b="1" dirty="0" smtClean="0"/>
              <a:t>・・</a:t>
            </a:r>
            <a:r>
              <a:rPr lang="ja-JP" altLang="en-US" sz="1400" b="1" dirty="0" smtClean="0"/>
              <a:t>・</a:t>
            </a:r>
            <a:endParaRPr lang="en-US" altLang="ja-JP" sz="1400" b="1" dirty="0" smtClean="0"/>
          </a:p>
          <a:p>
            <a:pPr marL="0" indent="0">
              <a:lnSpc>
                <a:spcPts val="1000"/>
              </a:lnSpc>
              <a:buNone/>
            </a:pPr>
            <a:endParaRPr lang="ja-JP" altLang="ja-JP" sz="1400" dirty="0" smtClean="0"/>
          </a:p>
          <a:p>
            <a:pPr marL="0" indent="0">
              <a:buNone/>
            </a:pPr>
            <a:r>
              <a:rPr lang="ja-JP" altLang="ja-JP" sz="1400" b="1" dirty="0" smtClean="0"/>
              <a:t>「何かお困りですか」と一声かけて、自分でできるサポートをしましょう。</a:t>
            </a:r>
            <a:endParaRPr lang="en-US" altLang="ja-JP" sz="1400" b="1" dirty="0" smtClean="0"/>
          </a:p>
          <a:p>
            <a:pPr marL="0" indent="0">
              <a:buNone/>
            </a:pPr>
            <a:r>
              <a:rPr lang="ja-JP" altLang="ja-JP" sz="1400" b="1" dirty="0" smtClean="0"/>
              <a:t>見守ることと、支える姿勢が大切です。</a:t>
            </a:r>
            <a:endParaRPr lang="ja-JP" altLang="en-US" sz="1400" dirty="0"/>
          </a:p>
        </p:txBody>
      </p:sp>
    </p:spTree>
    <p:extLst>
      <p:ext uri="{BB962C8B-B14F-4D97-AF65-F5344CB8AC3E}">
        <p14:creationId xmlns:p14="http://schemas.microsoft.com/office/powerpoint/2010/main" val="527233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5"/>
          <p:cNvSpPr txBox="1">
            <a:spLocks/>
          </p:cNvSpPr>
          <p:nvPr/>
        </p:nvSpPr>
        <p:spPr>
          <a:xfrm>
            <a:off x="548679" y="251520"/>
            <a:ext cx="5903913" cy="1138773"/>
          </a:xfrm>
          <a:prstGeom prst="rect">
            <a:avLst/>
          </a:prstGeom>
          <a:noFill/>
        </p:spPr>
        <p:txBody>
          <a:bodyPr vert="horz" wrap="square" lIns="91440" tIns="45720" rIns="91440" bIns="45720">
            <a:sp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７　コミュニケーションがとりにくい</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人に</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対して</a:t>
            </a:r>
            <a:endParaRPr lang="en-US"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（発達障</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がいのある人、知的障がいのある</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a:t>
            </a:r>
            <a:endParaRPr lang="en-US"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や吃音症</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、認知症</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など）</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スライド番号プレースホルダー 2"/>
          <p:cNvSpPr>
            <a:spLocks noGrp="1"/>
          </p:cNvSpPr>
          <p:nvPr>
            <p:ph type="sldNum" sz="quarter" idx="12"/>
          </p:nvPr>
        </p:nvSpPr>
        <p:spPr/>
        <p:txBody>
          <a:bodyPr/>
          <a:lstStyle/>
          <a:p>
            <a:r>
              <a:rPr kumimoji="1" lang="en-US" altLang="ja-JP" dirty="0" smtClean="0"/>
              <a:t>15</a:t>
            </a:r>
            <a:endParaRPr kumimoji="1" lang="ja-JP" altLang="en-US" dirty="0"/>
          </a:p>
        </p:txBody>
      </p:sp>
      <p:sp>
        <p:nvSpPr>
          <p:cNvPr id="10" name="Text Box 2"/>
          <p:cNvSpPr txBox="1">
            <a:spLocks noChangeArrowheads="1"/>
          </p:cNvSpPr>
          <p:nvPr/>
        </p:nvSpPr>
        <p:spPr bwMode="auto">
          <a:xfrm>
            <a:off x="260648" y="2267744"/>
            <a:ext cx="6263952" cy="5760640"/>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bodyPr>
          <a:lstStyle/>
          <a:p>
            <a:r>
              <a:rPr lang="ja-JP" altLang="ja-JP" sz="1400" dirty="0" smtClean="0"/>
              <a:t>〇他人に意思を伝えること、他人の意思を理解することが苦手で、やりとり</a:t>
            </a:r>
            <a:endParaRPr lang="en-US" altLang="ja-JP" sz="1400" dirty="0" smtClean="0"/>
          </a:p>
          <a:p>
            <a:r>
              <a:rPr lang="ja-JP" altLang="en-US" sz="1400" dirty="0"/>
              <a:t>　</a:t>
            </a:r>
            <a:r>
              <a:rPr lang="ja-JP" altLang="ja-JP" sz="1400" dirty="0" smtClean="0"/>
              <a:t>が一方通行になったりします。「もしも」「仮に」といった“たとえ話”</a:t>
            </a:r>
            <a:endParaRPr lang="en-US" altLang="ja-JP" sz="1400" dirty="0" smtClean="0"/>
          </a:p>
          <a:p>
            <a:r>
              <a:rPr lang="ja-JP" altLang="en-US" sz="1400" dirty="0"/>
              <a:t>　</a:t>
            </a:r>
            <a:r>
              <a:rPr lang="ja-JP" altLang="ja-JP" sz="1400" dirty="0" smtClean="0"/>
              <a:t>を理解できず、そのまま事実として受け取ってしまい、混乱してしまう</a:t>
            </a:r>
            <a:r>
              <a:rPr lang="ja-JP" altLang="ja-JP" sz="1400" dirty="0" err="1" smtClean="0"/>
              <a:t>こ</a:t>
            </a:r>
            <a:endParaRPr lang="en-US" altLang="ja-JP" sz="1400" dirty="0" smtClean="0"/>
          </a:p>
          <a:p>
            <a:r>
              <a:rPr lang="ja-JP" altLang="en-US" sz="1400" dirty="0"/>
              <a:t>　</a:t>
            </a:r>
            <a:r>
              <a:rPr lang="ja-JP" altLang="ja-JP" sz="1400" dirty="0" smtClean="0"/>
              <a:t>とがあります。</a:t>
            </a:r>
            <a:endParaRPr lang="en-US" altLang="ja-JP" sz="1400" dirty="0" smtClean="0"/>
          </a:p>
          <a:p>
            <a:endParaRPr lang="en-US" altLang="ja-JP" sz="1400" dirty="0"/>
          </a:p>
          <a:p>
            <a:r>
              <a:rPr lang="ja-JP" altLang="en-US" sz="1400" dirty="0"/>
              <a:t>○</a:t>
            </a:r>
            <a:r>
              <a:rPr lang="ja-JP" altLang="ja-JP" sz="1400" dirty="0"/>
              <a:t>漢字の読み書きや計算が苦手な方もいます。</a:t>
            </a:r>
            <a:endParaRPr lang="en-US" altLang="ja-JP" sz="1400" dirty="0"/>
          </a:p>
          <a:p>
            <a:endParaRPr lang="ja-JP" altLang="ja-JP" sz="1400" dirty="0"/>
          </a:p>
          <a:p>
            <a:r>
              <a:rPr lang="ja-JP" altLang="ja-JP" sz="1400" dirty="0"/>
              <a:t>〇複雑な会話や抽象的な概念が理解しにくいです。</a:t>
            </a:r>
          </a:p>
          <a:p>
            <a:endParaRPr lang="ja-JP" altLang="ja-JP" sz="1400" dirty="0"/>
          </a:p>
          <a:p>
            <a:r>
              <a:rPr lang="ja-JP" altLang="ja-JP" sz="1400" dirty="0" smtClean="0"/>
              <a:t>〇反復的で常同的な行動、興味、活動</a:t>
            </a:r>
          </a:p>
          <a:p>
            <a:r>
              <a:rPr lang="ja-JP" altLang="ja-JP" sz="1400" dirty="0" smtClean="0"/>
              <a:t>　環境の変化などに対応することが苦手です。変化に対応できない時は混乱</a:t>
            </a:r>
            <a:endParaRPr lang="en-US" altLang="ja-JP" sz="1400" dirty="0" smtClean="0"/>
          </a:p>
          <a:p>
            <a:r>
              <a:rPr lang="ja-JP" altLang="en-US" sz="1400" dirty="0"/>
              <a:t>　</a:t>
            </a:r>
            <a:r>
              <a:rPr lang="ja-JP" altLang="ja-JP" sz="1400" dirty="0" smtClean="0"/>
              <a:t>し、パニックを起こしてしまうこともあります。</a:t>
            </a:r>
          </a:p>
          <a:p>
            <a:r>
              <a:rPr lang="ja-JP" altLang="ja-JP" sz="1400" dirty="0" smtClean="0"/>
              <a:t>　同じ行動パターンや興味にこだわったり、場所、時間、道順の変更やルー</a:t>
            </a:r>
            <a:endParaRPr lang="en-US" altLang="ja-JP" sz="1400" dirty="0" smtClean="0"/>
          </a:p>
          <a:p>
            <a:r>
              <a:rPr lang="ja-JP" altLang="en-US" sz="1400" dirty="0"/>
              <a:t>　</a:t>
            </a:r>
            <a:r>
              <a:rPr lang="ja-JP" altLang="ja-JP" sz="1400" dirty="0" smtClean="0"/>
              <a:t>ル違反などを極端に嫌ったりすることもあります。</a:t>
            </a:r>
            <a:endParaRPr lang="en-US" altLang="ja-JP" sz="1400" dirty="0" smtClean="0"/>
          </a:p>
          <a:p>
            <a:endParaRPr lang="en-US" altLang="ja-JP" sz="1400" dirty="0" smtClean="0"/>
          </a:p>
          <a:p>
            <a:r>
              <a:rPr lang="ja-JP" altLang="en-US" sz="1400" dirty="0" smtClean="0"/>
              <a:t>○</a:t>
            </a:r>
            <a:r>
              <a:rPr lang="ja-JP" altLang="ja-JP" sz="1400" dirty="0" smtClean="0"/>
              <a:t>落ち着ける</a:t>
            </a:r>
            <a:r>
              <a:rPr lang="ja-JP" altLang="ja-JP" sz="1400" dirty="0"/>
              <a:t>場所に誘導</a:t>
            </a:r>
            <a:r>
              <a:rPr lang="ja-JP" altLang="ja-JP" sz="1400" dirty="0" smtClean="0"/>
              <a:t>しましょう</a:t>
            </a:r>
            <a:r>
              <a:rPr lang="ja-JP" altLang="en-US" sz="1400" dirty="0" smtClean="0"/>
              <a:t>。</a:t>
            </a:r>
            <a:endParaRPr lang="ja-JP" altLang="ja-JP" sz="1400" dirty="0"/>
          </a:p>
          <a:p>
            <a:r>
              <a:rPr lang="ja-JP" altLang="ja-JP" sz="1400" dirty="0"/>
              <a:t>　状況の変化に対応できず、「行動が止まってしまう」「泣いてしまう」</a:t>
            </a:r>
            <a:r>
              <a:rPr lang="ja-JP" altLang="ja-JP" sz="1400" dirty="0" smtClean="0"/>
              <a:t>な</a:t>
            </a:r>
            <a:endParaRPr lang="en-US" altLang="ja-JP" sz="1400" dirty="0" smtClean="0"/>
          </a:p>
          <a:p>
            <a:r>
              <a:rPr lang="ja-JP" altLang="en-US" sz="1400" dirty="0"/>
              <a:t>　</a:t>
            </a:r>
            <a:r>
              <a:rPr lang="ja-JP" altLang="ja-JP" sz="1400" dirty="0" smtClean="0"/>
              <a:t>ど</a:t>
            </a:r>
            <a:r>
              <a:rPr lang="ja-JP" altLang="ja-JP" sz="1400" dirty="0"/>
              <a:t>、不安な状況から逃げようとします。そのような時は、しばらく待つ</a:t>
            </a:r>
            <a:r>
              <a:rPr lang="ja-JP" altLang="ja-JP" sz="1400" dirty="0" smtClean="0"/>
              <a:t>か</a:t>
            </a:r>
            <a:endParaRPr lang="en-US" altLang="ja-JP" sz="1400" dirty="0" smtClean="0"/>
          </a:p>
          <a:p>
            <a:r>
              <a:rPr lang="ja-JP" altLang="en-US" sz="1400" dirty="0"/>
              <a:t>　</a:t>
            </a:r>
            <a:r>
              <a:rPr lang="ja-JP" altLang="ja-JP" sz="1400" dirty="0" smtClean="0"/>
              <a:t>落ち着ける</a:t>
            </a:r>
            <a:r>
              <a:rPr lang="ja-JP" altLang="ja-JP" sz="1400" dirty="0"/>
              <a:t>場所に誘導しましょう。</a:t>
            </a:r>
            <a:endParaRPr lang="en-US" altLang="ja-JP" sz="1400" dirty="0" smtClean="0"/>
          </a:p>
          <a:p>
            <a:endParaRPr lang="en-US" altLang="ja-JP" sz="1400" dirty="0"/>
          </a:p>
          <a:p>
            <a:r>
              <a:rPr lang="ja-JP" altLang="en-US" sz="1400" dirty="0" smtClean="0"/>
              <a:t>○</a:t>
            </a:r>
            <a:r>
              <a:rPr lang="ja-JP" altLang="ja-JP" sz="1400" dirty="0" smtClean="0"/>
              <a:t>して</a:t>
            </a:r>
            <a:r>
              <a:rPr lang="ja-JP" altLang="ja-JP" sz="1400" dirty="0"/>
              <a:t>ほしいことを具体的に</a:t>
            </a:r>
            <a:r>
              <a:rPr lang="ja-JP" altLang="ja-JP" sz="1400" dirty="0" smtClean="0"/>
              <a:t>示しましょう</a:t>
            </a:r>
            <a:r>
              <a:rPr lang="ja-JP" altLang="en-US" sz="1400" dirty="0" smtClean="0"/>
              <a:t>。</a:t>
            </a:r>
            <a:endParaRPr lang="ja-JP" altLang="ja-JP" sz="1400" dirty="0"/>
          </a:p>
          <a:p>
            <a:r>
              <a:rPr lang="ja-JP" altLang="en-US" sz="1400" dirty="0" smtClean="0"/>
              <a:t>　</a:t>
            </a:r>
            <a:r>
              <a:rPr lang="ja-JP" altLang="ja-JP" sz="1400" dirty="0" smtClean="0"/>
              <a:t>「</a:t>
            </a:r>
            <a:r>
              <a:rPr lang="ja-JP" altLang="ja-JP" sz="1400" dirty="0"/>
              <a:t>知らないこと」「初めてのこと」「変化に対応すること」がとても</a:t>
            </a:r>
            <a:r>
              <a:rPr lang="ja-JP" altLang="ja-JP" sz="1400" dirty="0" smtClean="0"/>
              <a:t>苦手</a:t>
            </a:r>
            <a:endParaRPr lang="en-US" altLang="ja-JP" sz="1400" dirty="0" smtClean="0"/>
          </a:p>
          <a:p>
            <a:r>
              <a:rPr lang="ja-JP" altLang="en-US" sz="1400" dirty="0"/>
              <a:t>　</a:t>
            </a:r>
            <a:r>
              <a:rPr lang="ja-JP" altLang="ja-JP" sz="1400" dirty="0" smtClean="0"/>
              <a:t>です</a:t>
            </a:r>
            <a:r>
              <a:rPr lang="ja-JP" altLang="ja-JP" sz="1400" dirty="0"/>
              <a:t>。言葉だけでなく、絵や写真を使ってあらかじめ本人が納得できる</a:t>
            </a:r>
            <a:r>
              <a:rPr lang="ja-JP" altLang="ja-JP" sz="1400" dirty="0" smtClean="0"/>
              <a:t>よ</a:t>
            </a:r>
            <a:endParaRPr lang="en-US" altLang="ja-JP" sz="1400" dirty="0" smtClean="0"/>
          </a:p>
          <a:p>
            <a:r>
              <a:rPr lang="ja-JP" altLang="en-US" sz="1400" dirty="0"/>
              <a:t>　</a:t>
            </a:r>
            <a:r>
              <a:rPr lang="ja-JP" altLang="ja-JP" sz="1400" dirty="0" err="1" smtClean="0"/>
              <a:t>うな</a:t>
            </a:r>
            <a:r>
              <a:rPr lang="ja-JP" altLang="ja-JP" sz="1400" dirty="0"/>
              <a:t>見通しを示しましょう。「なめらかに話す」事ができない場合には</a:t>
            </a:r>
            <a:r>
              <a:rPr lang="ja-JP" altLang="ja-JP" sz="1400" dirty="0" smtClean="0"/>
              <a:t>、</a:t>
            </a:r>
            <a:endParaRPr lang="en-US" altLang="ja-JP" sz="1400" dirty="0" smtClean="0"/>
          </a:p>
          <a:p>
            <a:r>
              <a:rPr lang="ja-JP" altLang="en-US" sz="1400" dirty="0"/>
              <a:t>　</a:t>
            </a:r>
            <a:r>
              <a:rPr lang="ja-JP" altLang="ja-JP" sz="1400" dirty="0" smtClean="0"/>
              <a:t>あせらず</a:t>
            </a:r>
            <a:r>
              <a:rPr lang="ja-JP" altLang="ja-JP" sz="1400" dirty="0"/>
              <a:t>ゆっくり接しましょう</a:t>
            </a:r>
            <a:r>
              <a:rPr lang="ja-JP" altLang="ja-JP" sz="1400" dirty="0" smtClean="0"/>
              <a:t>。</a:t>
            </a:r>
            <a:endParaRPr lang="en-US" altLang="ja-JP" sz="1400" dirty="0" smtClean="0"/>
          </a:p>
          <a:p>
            <a:endParaRPr lang="en-US" altLang="ja-JP" sz="1400" dirty="0" smtClean="0"/>
          </a:p>
          <a:p>
            <a:endParaRPr lang="en-US" altLang="ja-JP" sz="1400" dirty="0" smtClean="0"/>
          </a:p>
          <a:p>
            <a:endParaRPr lang="ja-JP" altLang="ja-JP" sz="1400" dirty="0"/>
          </a:p>
        </p:txBody>
      </p:sp>
      <p:pic>
        <p:nvPicPr>
          <p:cNvPr id="9" name="図 8" descr="他人を怒らせて困っている人のイラスト">
            <a:hlinkClick r:id="rId2"/>
          </p:cNvPr>
          <p:cNvPicPr/>
          <p:nvPr/>
        </p:nvPicPr>
        <p:blipFill>
          <a:blip r:embed="rId3" cstate="print"/>
          <a:srcRect/>
          <a:stretch>
            <a:fillRect/>
          </a:stretch>
        </p:blipFill>
        <p:spPr bwMode="auto">
          <a:xfrm>
            <a:off x="4949284" y="1043608"/>
            <a:ext cx="1216020" cy="1144012"/>
          </a:xfrm>
          <a:prstGeom prst="rect">
            <a:avLst/>
          </a:prstGeom>
          <a:noFill/>
          <a:ln w="9525">
            <a:noFill/>
            <a:miter lim="800000"/>
            <a:headEnd/>
            <a:tailEnd/>
          </a:ln>
        </p:spPr>
      </p:pic>
    </p:spTree>
    <p:extLst>
      <p:ext uri="{BB962C8B-B14F-4D97-AF65-F5344CB8AC3E}">
        <p14:creationId xmlns:p14="http://schemas.microsoft.com/office/powerpoint/2010/main" val="48282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5"/>
          <p:cNvSpPr txBox="1">
            <a:spLocks/>
          </p:cNvSpPr>
          <p:nvPr/>
        </p:nvSpPr>
        <p:spPr>
          <a:xfrm>
            <a:off x="548680" y="2627784"/>
            <a:ext cx="5903913" cy="1138773"/>
          </a:xfrm>
          <a:prstGeom prst="rect">
            <a:avLst/>
          </a:prstGeom>
          <a:noFill/>
        </p:spPr>
        <p:txBody>
          <a:bodyPr vert="horz" wrap="square" lIns="91440" tIns="45720" rIns="91440" bIns="45720">
            <a:sp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９　その他、支援を希望する</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人に</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対して</a:t>
            </a:r>
            <a:endParaRPr lang="en-US"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（内部障がいのある人、精神障がいのある人</a:t>
            </a:r>
            <a:endParaRPr lang="en-US"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など）</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コンテンツ プレースホルダー 5"/>
          <p:cNvSpPr txBox="1">
            <a:spLocks/>
          </p:cNvSpPr>
          <p:nvPr/>
        </p:nvSpPr>
        <p:spPr>
          <a:xfrm>
            <a:off x="548680" y="323528"/>
            <a:ext cx="5903913" cy="769441"/>
          </a:xfrm>
          <a:prstGeom prst="rect">
            <a:avLst/>
          </a:prstGeom>
          <a:noFill/>
        </p:spPr>
        <p:txBody>
          <a:bodyPr vert="horz" wrap="square" lIns="91440" tIns="45720" rIns="91440" bIns="45720">
            <a:sp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buNone/>
            </a:pP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８　</a:t>
            </a: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難病者に</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対して（</a:t>
            </a:r>
            <a:r>
              <a:rPr lang="ja-JP"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重度</a:t>
            </a:r>
            <a:r>
              <a:rPr lang="ja-JP" altLang="ja-JP"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の心身障がいと重度</a:t>
            </a:r>
            <a:r>
              <a:rPr lang="ja-JP"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の</a:t>
            </a:r>
            <a:endParaRPr lang="en-US"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知的</a:t>
            </a:r>
            <a:r>
              <a:rPr lang="ja-JP" altLang="ja-JP"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障がい</a:t>
            </a:r>
            <a:r>
              <a:rPr lang="ja-JP" altLang="ja-JP"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などが重複</a:t>
            </a:r>
            <a:r>
              <a:rPr lang="ja-JP"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し</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て</a:t>
            </a:r>
            <a:r>
              <a:rPr lang="ja-JP"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いる</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人など）</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Text Box 2"/>
          <p:cNvSpPr txBox="1">
            <a:spLocks noChangeArrowheads="1"/>
          </p:cNvSpPr>
          <p:nvPr/>
        </p:nvSpPr>
        <p:spPr bwMode="auto">
          <a:xfrm>
            <a:off x="404664" y="1187624"/>
            <a:ext cx="6119936" cy="1368152"/>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bodyPr>
          <a:lstStyle/>
          <a:p>
            <a:r>
              <a:rPr lang="ja-JP" altLang="en-US" sz="1400" dirty="0" smtClean="0">
                <a:latin typeface="+mn-ea"/>
              </a:rPr>
              <a:t>○</a:t>
            </a:r>
            <a:r>
              <a:rPr lang="ja-JP" altLang="ja-JP" sz="1400" dirty="0" smtClean="0">
                <a:latin typeface="+mn-ea"/>
              </a:rPr>
              <a:t>自分</a:t>
            </a:r>
            <a:r>
              <a:rPr lang="ja-JP" altLang="ja-JP" sz="1400" dirty="0">
                <a:latin typeface="+mn-ea"/>
              </a:rPr>
              <a:t>だけで日常生活をおくることは困難</a:t>
            </a:r>
            <a:r>
              <a:rPr lang="ja-JP" altLang="ja-JP" sz="1400" dirty="0" smtClean="0">
                <a:latin typeface="+mn-ea"/>
              </a:rPr>
              <a:t>で</a:t>
            </a:r>
            <a:r>
              <a:rPr lang="ja-JP" altLang="en-US" sz="1400" dirty="0" smtClean="0">
                <a:latin typeface="+mn-ea"/>
              </a:rPr>
              <a:t>、</a:t>
            </a:r>
            <a:r>
              <a:rPr lang="ja-JP" altLang="ja-JP" sz="1400" dirty="0" smtClean="0">
                <a:latin typeface="+mn-ea"/>
              </a:rPr>
              <a:t>排泄</a:t>
            </a:r>
            <a:r>
              <a:rPr lang="ja-JP" altLang="ja-JP" sz="1400" dirty="0">
                <a:latin typeface="+mn-ea"/>
              </a:rPr>
              <a:t>・食事などに介助が</a:t>
            </a:r>
            <a:r>
              <a:rPr lang="ja-JP" altLang="ja-JP" sz="1400" dirty="0" smtClean="0">
                <a:latin typeface="+mn-ea"/>
              </a:rPr>
              <a:t>必</a:t>
            </a:r>
            <a:endParaRPr lang="en-US" altLang="ja-JP" sz="1400" dirty="0" smtClean="0">
              <a:latin typeface="+mn-ea"/>
            </a:endParaRPr>
          </a:p>
          <a:p>
            <a:r>
              <a:rPr lang="ja-JP" altLang="en-US" sz="1400" dirty="0">
                <a:latin typeface="+mn-ea"/>
              </a:rPr>
              <a:t>　</a:t>
            </a:r>
            <a:r>
              <a:rPr lang="ja-JP" altLang="ja-JP" sz="1400" dirty="0" smtClean="0">
                <a:latin typeface="+mn-ea"/>
              </a:rPr>
              <a:t>要で</a:t>
            </a:r>
            <a:r>
              <a:rPr lang="ja-JP" altLang="en-US" sz="1400" dirty="0" smtClean="0">
                <a:latin typeface="+mn-ea"/>
              </a:rPr>
              <a:t>す。</a:t>
            </a:r>
            <a:endParaRPr lang="en-US" altLang="ja-JP" sz="1400" dirty="0" smtClean="0">
              <a:latin typeface="+mn-ea"/>
            </a:endParaRPr>
          </a:p>
          <a:p>
            <a:endParaRPr lang="en-US" altLang="ja-JP" sz="1400" dirty="0" smtClean="0">
              <a:latin typeface="+mn-ea"/>
            </a:endParaRPr>
          </a:p>
          <a:p>
            <a:r>
              <a:rPr lang="ja-JP" altLang="en-US" sz="1400" dirty="0" smtClean="0">
                <a:latin typeface="+mn-ea"/>
              </a:rPr>
              <a:t>○</a:t>
            </a:r>
            <a:r>
              <a:rPr lang="ja-JP" altLang="ja-JP" sz="1400" dirty="0" smtClean="0">
                <a:latin typeface="+mn-ea"/>
              </a:rPr>
              <a:t>在宅</a:t>
            </a:r>
            <a:r>
              <a:rPr lang="ja-JP" altLang="ja-JP" sz="1400" dirty="0">
                <a:latin typeface="+mn-ea"/>
              </a:rPr>
              <a:t>酸素器具、たん吸引器、人工呼吸器など一人ひとりの必要性に</a:t>
            </a:r>
            <a:r>
              <a:rPr lang="ja-JP" altLang="ja-JP" sz="1400" dirty="0" smtClean="0">
                <a:latin typeface="+mn-ea"/>
              </a:rPr>
              <a:t>応じ</a:t>
            </a:r>
            <a:endParaRPr lang="en-US" altLang="ja-JP" sz="1400" dirty="0" smtClean="0">
              <a:latin typeface="+mn-ea"/>
            </a:endParaRPr>
          </a:p>
          <a:p>
            <a:r>
              <a:rPr lang="ja-JP" altLang="en-US" sz="1400" dirty="0">
                <a:latin typeface="+mn-ea"/>
              </a:rPr>
              <a:t>　</a:t>
            </a:r>
            <a:r>
              <a:rPr lang="ja-JP" altLang="ja-JP" sz="1400" dirty="0" smtClean="0">
                <a:latin typeface="+mn-ea"/>
              </a:rPr>
              <a:t>て、</a:t>
            </a:r>
            <a:r>
              <a:rPr lang="ja-JP" altLang="en-US" sz="1400" dirty="0">
                <a:latin typeface="+mn-ea"/>
              </a:rPr>
              <a:t>電源</a:t>
            </a:r>
            <a:r>
              <a:rPr lang="ja-JP" altLang="en-US" sz="1400" dirty="0" smtClean="0">
                <a:latin typeface="+mn-ea"/>
              </a:rPr>
              <a:t>の</a:t>
            </a:r>
            <a:r>
              <a:rPr lang="ja-JP" altLang="en-US" sz="1400" dirty="0">
                <a:latin typeface="+mn-ea"/>
              </a:rPr>
              <a:t>いる</a:t>
            </a:r>
            <a:r>
              <a:rPr lang="ja-JP" altLang="ja-JP" sz="1400" dirty="0" smtClean="0">
                <a:latin typeface="+mn-ea"/>
              </a:rPr>
              <a:t>医療</a:t>
            </a:r>
            <a:r>
              <a:rPr lang="ja-JP" altLang="ja-JP" sz="1400" dirty="0">
                <a:latin typeface="+mn-ea"/>
              </a:rPr>
              <a:t>器具を</a:t>
            </a:r>
            <a:r>
              <a:rPr lang="ja-JP" altLang="ja-JP" sz="1400" dirty="0" smtClean="0">
                <a:latin typeface="+mn-ea"/>
              </a:rPr>
              <a:t>使う</a:t>
            </a:r>
            <a:r>
              <a:rPr lang="ja-JP" altLang="en-US" sz="1400" dirty="0" smtClean="0">
                <a:latin typeface="+mn-ea"/>
              </a:rPr>
              <a:t>人には、</a:t>
            </a:r>
            <a:r>
              <a:rPr lang="ja-JP" altLang="ja-JP" sz="1400" dirty="0" smtClean="0">
                <a:latin typeface="+mn-ea"/>
              </a:rPr>
              <a:t>生きる</a:t>
            </a:r>
            <a:r>
              <a:rPr lang="ja-JP" altLang="ja-JP" sz="1400" dirty="0">
                <a:latin typeface="+mn-ea"/>
              </a:rPr>
              <a:t>ために電力</a:t>
            </a:r>
            <a:r>
              <a:rPr lang="ja-JP" altLang="ja-JP" sz="1400" dirty="0" smtClean="0">
                <a:latin typeface="+mn-ea"/>
              </a:rPr>
              <a:t>が必要で</a:t>
            </a:r>
            <a:r>
              <a:rPr lang="ja-JP" altLang="en-US" sz="1400" dirty="0" smtClean="0">
                <a:latin typeface="+mn-ea"/>
              </a:rPr>
              <a:t>、非</a:t>
            </a:r>
            <a:endParaRPr lang="en-US" altLang="ja-JP" sz="1400" dirty="0" smtClean="0">
              <a:latin typeface="+mn-ea"/>
            </a:endParaRPr>
          </a:p>
          <a:p>
            <a:r>
              <a:rPr lang="ja-JP" altLang="en-US" sz="1400" dirty="0">
                <a:latin typeface="+mn-ea"/>
              </a:rPr>
              <a:t>　</a:t>
            </a:r>
            <a:r>
              <a:rPr lang="ja-JP" altLang="en-US" sz="1400" dirty="0" smtClean="0">
                <a:latin typeface="+mn-ea"/>
              </a:rPr>
              <a:t>常用発電機の備えと持ち出しが必要で</a:t>
            </a:r>
            <a:r>
              <a:rPr lang="ja-JP" altLang="ja-JP" sz="1400" dirty="0" smtClean="0">
                <a:latin typeface="+mn-ea"/>
              </a:rPr>
              <a:t>す。</a:t>
            </a:r>
            <a:endParaRPr lang="ja-JP" altLang="ja-JP" sz="1400" dirty="0">
              <a:latin typeface="+mn-ea"/>
            </a:endParaRPr>
          </a:p>
          <a:p>
            <a:endParaRPr lang="ja-JP" altLang="ja-JP" sz="1400" dirty="0">
              <a:latin typeface="+mn-ea"/>
            </a:endParaRPr>
          </a:p>
        </p:txBody>
      </p:sp>
      <p:sp>
        <p:nvSpPr>
          <p:cNvPr id="3" name="スライド番号プレースホルダー 2"/>
          <p:cNvSpPr>
            <a:spLocks noGrp="1"/>
          </p:cNvSpPr>
          <p:nvPr>
            <p:ph type="sldNum" sz="quarter" idx="12"/>
          </p:nvPr>
        </p:nvSpPr>
        <p:spPr/>
        <p:txBody>
          <a:bodyPr/>
          <a:lstStyle/>
          <a:p>
            <a:r>
              <a:rPr kumimoji="1" lang="en-US" altLang="ja-JP" dirty="0" smtClean="0"/>
              <a:t>16</a:t>
            </a:r>
            <a:endParaRPr kumimoji="1" lang="ja-JP" altLang="en-US" dirty="0"/>
          </a:p>
        </p:txBody>
      </p:sp>
      <p:sp>
        <p:nvSpPr>
          <p:cNvPr id="10" name="Text Box 2"/>
          <p:cNvSpPr txBox="1">
            <a:spLocks noChangeArrowheads="1"/>
          </p:cNvSpPr>
          <p:nvPr/>
        </p:nvSpPr>
        <p:spPr bwMode="auto">
          <a:xfrm>
            <a:off x="404664" y="3779912"/>
            <a:ext cx="6119936" cy="4680520"/>
          </a:xfrm>
          <a:prstGeom prst="rect">
            <a:avLst/>
          </a:prstGeom>
          <a:solidFill>
            <a:srgbClr val="FFFFFF"/>
          </a:solidFill>
          <a:ln w="12700">
            <a:solidFill>
              <a:srgbClr val="333333"/>
            </a:solidFill>
            <a:miter lim="800000"/>
            <a:headEnd/>
            <a:tailEnd/>
          </a:ln>
        </p:spPr>
        <p:txBody>
          <a:bodyPr vert="horz" wrap="square" lIns="91440" tIns="45720" rIns="91440" bIns="45720" numCol="1" anchor="t" anchorCtr="0" compatLnSpc="1">
            <a:prstTxWarp prst="textNoShape">
              <a:avLst/>
            </a:prstTxWarp>
            <a:no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algn="just" fontAlgn="base">
              <a:spcBef>
                <a:spcPct val="0"/>
              </a:spcBef>
              <a:spcAft>
                <a:spcPct val="0"/>
              </a:spcAft>
              <a:buClrTx/>
              <a:buSzTx/>
              <a:buFont typeface="Wingdings 2"/>
              <a:buNone/>
            </a:pPr>
            <a:r>
              <a:rPr lang="ja-JP" altLang="en-US" sz="1400" dirty="0" smtClean="0">
                <a:latin typeface="+mn-ea"/>
                <a:cs typeface="ＭＳ Ｐゴシック" pitchFamily="50" charset="-128"/>
              </a:rPr>
              <a:t>○お薬の服用や医療的な処置が必要な人がいます。</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r>
              <a:rPr lang="ja-JP" altLang="en-US" sz="1400" dirty="0" smtClean="0">
                <a:latin typeface="+mn-ea"/>
                <a:cs typeface="ＭＳ Ｐゴシック" pitchFamily="50" charset="-128"/>
              </a:rPr>
              <a:t>○内臓機能の</a:t>
            </a:r>
            <a:r>
              <a:rPr lang="ja-JP" altLang="en-US" sz="1400" dirty="0" err="1" smtClean="0">
                <a:latin typeface="+mn-ea"/>
                <a:cs typeface="ＭＳ Ｐゴシック" pitchFamily="50" charset="-128"/>
              </a:rPr>
              <a:t>障がいは</a:t>
            </a:r>
            <a:r>
              <a:rPr lang="ja-JP" altLang="en-US" sz="1400" dirty="0" smtClean="0">
                <a:latin typeface="+mn-ea"/>
                <a:cs typeface="ＭＳ Ｐゴシック" pitchFamily="50" charset="-128"/>
              </a:rPr>
              <a:t>、外見からわかりにくいため周りから理解されに</a:t>
            </a:r>
            <a:r>
              <a:rPr lang="ja-JP" altLang="en-US" sz="1400" dirty="0" err="1" smtClean="0">
                <a:latin typeface="+mn-ea"/>
                <a:cs typeface="ＭＳ Ｐゴシック" pitchFamily="50" charset="-128"/>
              </a:rPr>
              <a:t>く</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く、また体力が低下し疲れやすいことに配慮が必要です。</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r>
              <a:rPr lang="ja-JP" altLang="en-US" sz="1400" dirty="0" smtClean="0">
                <a:latin typeface="+mn-ea"/>
                <a:cs typeface="ＭＳ Ｐゴシック" pitchFamily="50" charset="-128"/>
              </a:rPr>
              <a:t>○心臓機能障がいで使用する心臓ペースメーカーなどは、電磁波などの影</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響で誤作動を起こす恐れがあるので、注意が必要です。</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r>
              <a:rPr lang="ja-JP" altLang="en-US" sz="1400" dirty="0" smtClean="0">
                <a:latin typeface="+mn-ea"/>
                <a:cs typeface="ＭＳ Ｐゴシック" pitchFamily="50" charset="-128"/>
              </a:rPr>
              <a:t>○呼吸器機能障がいのある人は、タバコの煙などの影響を受けやすく、呼</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吸が苦しくなることがあるので、注意が必要です。</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r>
              <a:rPr lang="ja-JP" altLang="en-US" sz="1400" dirty="0" smtClean="0">
                <a:latin typeface="+mn-ea"/>
                <a:cs typeface="ＭＳ Ｐゴシック" pitchFamily="50" charset="-128"/>
              </a:rPr>
              <a:t>○ぼうこう・直腸機能障がいで人工肛門、人工ぼうこうをされている人は、</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Font typeface="Wingdings 2"/>
              <a:buNone/>
            </a:pPr>
            <a:r>
              <a:rPr lang="ja-JP" altLang="en-US" sz="1400" dirty="0">
                <a:latin typeface="+mn-ea"/>
                <a:cs typeface="ＭＳ Ｐゴシック" pitchFamily="50" charset="-128"/>
              </a:rPr>
              <a:t>　</a:t>
            </a:r>
            <a:r>
              <a:rPr lang="ja-JP" altLang="en-US" sz="1400" dirty="0" smtClean="0">
                <a:latin typeface="+mn-ea"/>
                <a:cs typeface="ＭＳ Ｐゴシック" pitchFamily="50" charset="-128"/>
              </a:rPr>
              <a:t>オストメイト対応の専用のトイレが必要です。</a:t>
            </a:r>
            <a:endParaRPr lang="en-US" altLang="ja-JP" sz="1400" dirty="0" smtClean="0">
              <a:latin typeface="+mn-ea"/>
              <a:cs typeface="ＭＳ Ｐゴシック" pitchFamily="50" charset="-128"/>
            </a:endParaRPr>
          </a:p>
          <a:p>
            <a:pPr marL="0" indent="0" algn="just" fontAlgn="base">
              <a:spcBef>
                <a:spcPct val="0"/>
              </a:spcBef>
              <a:spcAft>
                <a:spcPct val="0"/>
              </a:spcAft>
              <a:buClrTx/>
              <a:buSzTx/>
              <a:buNone/>
            </a:pPr>
            <a:endParaRPr lang="en-US" altLang="ja-JP" sz="1400" dirty="0" smtClean="0"/>
          </a:p>
          <a:p>
            <a:pPr marL="0" indent="0" algn="just" fontAlgn="base">
              <a:spcBef>
                <a:spcPct val="0"/>
              </a:spcBef>
              <a:spcAft>
                <a:spcPct val="0"/>
              </a:spcAft>
              <a:buClrTx/>
              <a:buSzTx/>
              <a:buNone/>
            </a:pPr>
            <a:r>
              <a:rPr lang="ja-JP" altLang="en-US" sz="1400" dirty="0" smtClean="0"/>
              <a:t>○</a:t>
            </a:r>
            <a:r>
              <a:rPr lang="ja-JP" altLang="ja-JP" sz="1400" dirty="0"/>
              <a:t>統合失調症や</a:t>
            </a:r>
            <a:r>
              <a:rPr lang="ja-JP" altLang="ja-JP" sz="1400" dirty="0" err="1"/>
              <a:t>気分障がい</a:t>
            </a:r>
            <a:r>
              <a:rPr lang="ja-JP" altLang="ja-JP" sz="1400" dirty="0"/>
              <a:t>（そううつ病）などの精神疾患では幻覚や妄想</a:t>
            </a:r>
            <a:r>
              <a:rPr lang="ja-JP" altLang="ja-JP" sz="1400" dirty="0" smtClean="0"/>
              <a:t>、</a:t>
            </a:r>
            <a:endParaRPr lang="en-US" altLang="ja-JP" sz="1400" dirty="0" smtClean="0"/>
          </a:p>
          <a:p>
            <a:pPr marL="0" indent="0" algn="just" fontAlgn="base">
              <a:spcBef>
                <a:spcPct val="0"/>
              </a:spcBef>
              <a:spcAft>
                <a:spcPct val="0"/>
              </a:spcAft>
              <a:buClrTx/>
              <a:buSzTx/>
              <a:buNone/>
            </a:pPr>
            <a:r>
              <a:rPr lang="ja-JP" altLang="en-US" sz="1400" dirty="0"/>
              <a:t>　</a:t>
            </a:r>
            <a:r>
              <a:rPr lang="ja-JP" altLang="ja-JP" sz="1400" dirty="0" smtClean="0"/>
              <a:t>不安</a:t>
            </a:r>
            <a:r>
              <a:rPr lang="ja-JP" altLang="ja-JP" sz="1400" dirty="0"/>
              <a:t>やイライラ感、ゆううつ感、不眠などが認められます</a:t>
            </a:r>
            <a:r>
              <a:rPr lang="ja-JP" altLang="ja-JP" sz="1400" dirty="0" smtClean="0"/>
              <a:t>。</a:t>
            </a:r>
            <a:r>
              <a:rPr lang="ja-JP" altLang="ja-JP" sz="1400" dirty="0"/>
              <a:t>これらの</a:t>
            </a:r>
            <a:r>
              <a:rPr lang="ja-JP" altLang="ja-JP" sz="1400" dirty="0" smtClean="0"/>
              <a:t>症</a:t>
            </a:r>
            <a:endParaRPr lang="en-US" altLang="ja-JP" sz="1400" dirty="0" smtClean="0"/>
          </a:p>
          <a:p>
            <a:pPr marL="0" indent="0" algn="just" fontAlgn="base">
              <a:spcBef>
                <a:spcPct val="0"/>
              </a:spcBef>
              <a:spcAft>
                <a:spcPct val="0"/>
              </a:spcAft>
              <a:buClrTx/>
              <a:buSzTx/>
              <a:buNone/>
            </a:pPr>
            <a:r>
              <a:rPr lang="ja-JP" altLang="en-US" sz="1400" dirty="0"/>
              <a:t>　</a:t>
            </a:r>
            <a:r>
              <a:rPr lang="ja-JP" altLang="ja-JP" sz="1400" dirty="0" smtClean="0"/>
              <a:t>状</a:t>
            </a:r>
            <a:r>
              <a:rPr lang="ja-JP" altLang="ja-JP" sz="1400" dirty="0"/>
              <a:t>は、薬を服用することや環境が安定することにより軽快していきます</a:t>
            </a:r>
            <a:r>
              <a:rPr lang="ja-JP" altLang="ja-JP" sz="1400" dirty="0" smtClean="0"/>
              <a:t>。</a:t>
            </a:r>
            <a:endParaRPr lang="en-US" altLang="ja-JP" sz="1400" dirty="0" smtClean="0"/>
          </a:p>
          <a:p>
            <a:pPr marL="0" indent="0" algn="just" fontAlgn="base">
              <a:spcBef>
                <a:spcPct val="0"/>
              </a:spcBef>
              <a:spcAft>
                <a:spcPct val="0"/>
              </a:spcAft>
              <a:buClrTx/>
              <a:buSzTx/>
              <a:buNone/>
            </a:pPr>
            <a:r>
              <a:rPr lang="ja-JP" altLang="en-US" sz="1400" dirty="0"/>
              <a:t>　</a:t>
            </a:r>
            <a:r>
              <a:rPr lang="ja-JP" altLang="ja-JP" sz="1400" dirty="0" smtClean="0"/>
              <a:t>無理</a:t>
            </a:r>
            <a:r>
              <a:rPr lang="ja-JP" altLang="ja-JP" sz="1400" dirty="0"/>
              <a:t>な励ましは、本人の過剰なストレスとなることがあります</a:t>
            </a:r>
            <a:r>
              <a:rPr lang="ja-JP" altLang="ja-JP" sz="1400" dirty="0" smtClean="0"/>
              <a:t>。はたら</a:t>
            </a:r>
            <a:endParaRPr lang="en-US" altLang="ja-JP" sz="1400" dirty="0" smtClean="0"/>
          </a:p>
          <a:p>
            <a:pPr marL="0" indent="0" algn="just" fontAlgn="base">
              <a:spcBef>
                <a:spcPct val="0"/>
              </a:spcBef>
              <a:spcAft>
                <a:spcPct val="0"/>
              </a:spcAft>
              <a:buClrTx/>
              <a:buSzTx/>
              <a:buNone/>
            </a:pPr>
            <a:r>
              <a:rPr lang="ja-JP" altLang="en-US" sz="1400" dirty="0"/>
              <a:t>　</a:t>
            </a:r>
            <a:r>
              <a:rPr lang="ja-JP" altLang="ja-JP" sz="1400" dirty="0" smtClean="0"/>
              <a:t>きかけ</a:t>
            </a:r>
            <a:r>
              <a:rPr lang="ja-JP" altLang="ja-JP" sz="1400" dirty="0"/>
              <a:t>は「具体的に」「はっきりと」「簡潔に」伝えましょう</a:t>
            </a:r>
            <a:r>
              <a:rPr lang="ja-JP" altLang="ja-JP" sz="1400" dirty="0" smtClean="0"/>
              <a:t>。本人の</a:t>
            </a:r>
            <a:endParaRPr lang="en-US" altLang="ja-JP" sz="1400" dirty="0" smtClean="0"/>
          </a:p>
          <a:p>
            <a:pPr marL="0" indent="0" algn="just" fontAlgn="base">
              <a:spcBef>
                <a:spcPct val="0"/>
              </a:spcBef>
              <a:spcAft>
                <a:spcPct val="0"/>
              </a:spcAft>
              <a:buClrTx/>
              <a:buSzTx/>
              <a:buNone/>
            </a:pPr>
            <a:r>
              <a:rPr lang="ja-JP" altLang="en-US" sz="1400" dirty="0"/>
              <a:t>　</a:t>
            </a:r>
            <a:r>
              <a:rPr lang="ja-JP" altLang="ja-JP" sz="1400" dirty="0" smtClean="0"/>
              <a:t>ペース</a:t>
            </a:r>
            <a:r>
              <a:rPr lang="ja-JP" altLang="ja-JP" sz="1400" dirty="0"/>
              <a:t>に合わせたはたらきかけが必要です</a:t>
            </a:r>
            <a:r>
              <a:rPr lang="ja-JP" altLang="ja-JP" sz="1400" dirty="0" smtClean="0"/>
              <a:t>。じっくり</a:t>
            </a:r>
            <a:r>
              <a:rPr lang="ja-JP" altLang="ja-JP" sz="1400" dirty="0"/>
              <a:t>と時間をかける</a:t>
            </a:r>
            <a:r>
              <a:rPr lang="ja-JP" altLang="ja-JP" sz="1400" dirty="0" err="1" smtClean="0"/>
              <a:t>こ</a:t>
            </a:r>
            <a:endParaRPr lang="en-US" altLang="ja-JP" sz="1400" dirty="0" smtClean="0"/>
          </a:p>
          <a:p>
            <a:pPr marL="0" indent="0" algn="just" fontAlgn="base">
              <a:spcBef>
                <a:spcPct val="0"/>
              </a:spcBef>
              <a:spcAft>
                <a:spcPct val="0"/>
              </a:spcAft>
              <a:buClrTx/>
              <a:buSzTx/>
              <a:buNone/>
            </a:pPr>
            <a:r>
              <a:rPr lang="ja-JP" altLang="en-US" sz="1400" dirty="0"/>
              <a:t>　</a:t>
            </a:r>
            <a:r>
              <a:rPr lang="ja-JP" altLang="ja-JP" sz="1400" dirty="0" smtClean="0"/>
              <a:t>と</a:t>
            </a:r>
            <a:r>
              <a:rPr lang="ja-JP" altLang="ja-JP" sz="1400" dirty="0"/>
              <a:t>も必要です</a:t>
            </a:r>
            <a:r>
              <a:rPr lang="ja-JP" altLang="ja-JP" sz="1400" dirty="0" smtClean="0"/>
              <a:t>。</a:t>
            </a:r>
            <a:endParaRPr lang="en-US" altLang="ja-JP" sz="1400" dirty="0">
              <a:latin typeface="+mn-ea"/>
              <a:cs typeface="ＭＳ Ｐゴシック" pitchFamily="50" charset="-128"/>
            </a:endParaRPr>
          </a:p>
        </p:txBody>
      </p:sp>
    </p:spTree>
    <p:extLst>
      <p:ext uri="{BB962C8B-B14F-4D97-AF65-F5344CB8AC3E}">
        <p14:creationId xmlns:p14="http://schemas.microsoft.com/office/powerpoint/2010/main" val="3549250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720080"/>
          </a:xfrm>
        </p:spPr>
        <p:txBody>
          <a:bodyPr>
            <a:normAutofit/>
          </a:bodyPr>
          <a:lstStyle/>
          <a:p>
            <a:pPr algn="l"/>
            <a:r>
              <a:rPr lang="ja-JP" altLang="en-US" sz="2800" dirty="0">
                <a:solidFill>
                  <a:schemeClr val="tx1"/>
                </a:solidFill>
              </a:rPr>
              <a:t>⑤</a:t>
            </a:r>
            <a:r>
              <a:rPr lang="ja-JP" altLang="en-US" sz="2800" dirty="0" smtClean="0">
                <a:solidFill>
                  <a:schemeClr val="tx1"/>
                </a:solidFill>
              </a:rPr>
              <a:t>　災害時要配慮者とは</a:t>
            </a:r>
            <a:endParaRPr kumimoji="1" lang="ja-JP" altLang="en-US" sz="2800" dirty="0">
              <a:solidFill>
                <a:schemeClr val="tx1"/>
              </a:solidFill>
            </a:endParaRPr>
          </a:p>
        </p:txBody>
      </p:sp>
      <p:sp>
        <p:nvSpPr>
          <p:cNvPr id="8" name="テキスト ボックス 7"/>
          <p:cNvSpPr txBox="1"/>
          <p:nvPr/>
        </p:nvSpPr>
        <p:spPr>
          <a:xfrm>
            <a:off x="404664" y="2051720"/>
            <a:ext cx="6192688" cy="6340197"/>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smtClean="0"/>
              <a:t>災害</a:t>
            </a:r>
            <a:r>
              <a:rPr lang="ja-JP" altLang="en-US" sz="1400" dirty="0"/>
              <a:t>時要配慮者と</a:t>
            </a:r>
            <a:r>
              <a:rPr lang="ja-JP" altLang="en-US" sz="1400" dirty="0" smtClean="0"/>
              <a:t>は、</a:t>
            </a:r>
            <a:r>
              <a:rPr lang="ja-JP" altLang="ja-JP" sz="1400" dirty="0" smtClean="0"/>
              <a:t>災害</a:t>
            </a:r>
            <a:r>
              <a:rPr lang="ja-JP" altLang="ja-JP" sz="1400" dirty="0"/>
              <a:t>発生の恐れがある</a:t>
            </a:r>
            <a:r>
              <a:rPr lang="ja-JP" altLang="ja-JP" sz="1400" dirty="0" smtClean="0"/>
              <a:t>場合</a:t>
            </a:r>
            <a:r>
              <a:rPr lang="ja-JP" altLang="en-US" sz="1400" dirty="0" smtClean="0"/>
              <a:t>また</a:t>
            </a:r>
            <a:r>
              <a:rPr lang="ja-JP" altLang="ja-JP" sz="1400" dirty="0" smtClean="0"/>
              <a:t>は</a:t>
            </a:r>
            <a:r>
              <a:rPr lang="ja-JP" altLang="ja-JP" sz="1400" dirty="0"/>
              <a:t>災害が発生した</a:t>
            </a:r>
            <a:r>
              <a:rPr lang="ja-JP" altLang="ja-JP" sz="1400" dirty="0" smtClean="0"/>
              <a:t>場合</a:t>
            </a:r>
            <a:r>
              <a:rPr lang="ja-JP" altLang="en-US" sz="1400" dirty="0" smtClean="0"/>
              <a:t>の避難行動</a:t>
            </a:r>
            <a:r>
              <a:rPr lang="ja-JP" altLang="ja-JP" sz="1400" dirty="0" smtClean="0"/>
              <a:t>に</a:t>
            </a:r>
            <a:r>
              <a:rPr lang="ja-JP" altLang="en-US" sz="1400" dirty="0" smtClean="0"/>
              <a:t>、</a:t>
            </a:r>
            <a:r>
              <a:rPr lang="ja-JP" altLang="ja-JP" sz="1400" dirty="0" smtClean="0"/>
              <a:t>第三者</a:t>
            </a:r>
            <a:r>
              <a:rPr lang="ja-JP" altLang="ja-JP" sz="1400" dirty="0"/>
              <a:t>（他者</a:t>
            </a:r>
            <a:r>
              <a:rPr lang="ja-JP" altLang="ja-JP" sz="1400" dirty="0" smtClean="0"/>
              <a:t>）</a:t>
            </a:r>
            <a:r>
              <a:rPr lang="ja-JP" altLang="en-US" sz="1400" dirty="0" smtClean="0"/>
              <a:t>による何らかの支援を必要とする、次のいずれかに該当する人をいいます。ただし、福祉施設などに入所されている場合や、家族などにより必要な支援を受けることができる人は除きます。</a:t>
            </a: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r>
              <a:rPr lang="ja-JP" altLang="en-US" sz="1400" dirty="0" smtClean="0"/>
              <a:t>災害</a:t>
            </a:r>
            <a:r>
              <a:rPr lang="ja-JP" altLang="en-US" sz="1400" dirty="0"/>
              <a:t>時</a:t>
            </a:r>
            <a:r>
              <a:rPr lang="ja-JP" altLang="en-US" sz="1400" dirty="0" smtClean="0"/>
              <a:t>要配慮者が支援を受けるために必要な個人情報は本人の同意を得て収集し、「災害時要配慮者支援名簿（同意名簿）」を作成しています。</a:t>
            </a:r>
            <a:endParaRPr lang="en-US" altLang="ja-JP" sz="1400" dirty="0" smtClean="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r>
              <a:rPr lang="ja-JP" altLang="ja-JP" sz="1400" dirty="0" smtClean="0"/>
              <a:t>同意名簿</a:t>
            </a:r>
            <a:r>
              <a:rPr lang="ja-JP" altLang="en-US" sz="1400" dirty="0" smtClean="0"/>
              <a:t>は、</a:t>
            </a:r>
            <a:r>
              <a:rPr lang="ja-JP" altLang="ja-JP" sz="1400" dirty="0" smtClean="0"/>
              <a:t>平常</a:t>
            </a:r>
            <a:r>
              <a:rPr lang="ja-JP" altLang="ja-JP" sz="1400" dirty="0"/>
              <a:t>時から関係</a:t>
            </a:r>
            <a:r>
              <a:rPr lang="ja-JP" altLang="ja-JP" sz="1400" dirty="0" smtClean="0"/>
              <a:t>団体</a:t>
            </a:r>
            <a:r>
              <a:rPr lang="ja-JP" altLang="en-US" sz="1400" dirty="0" smtClean="0"/>
              <a:t>など</a:t>
            </a:r>
            <a:r>
              <a:rPr lang="ja-JP" altLang="ja-JP" sz="1400" dirty="0" smtClean="0"/>
              <a:t>へ</a:t>
            </a:r>
            <a:r>
              <a:rPr lang="ja-JP" altLang="ja-JP" sz="1400" dirty="0"/>
              <a:t>情報提供</a:t>
            </a:r>
            <a:r>
              <a:rPr lang="ja-JP" altLang="en-US" sz="1400" dirty="0"/>
              <a:t>し、</a:t>
            </a:r>
            <a:r>
              <a:rPr lang="ja-JP" altLang="ja-JP" sz="1400" dirty="0"/>
              <a:t>共有</a:t>
            </a:r>
            <a:r>
              <a:rPr lang="ja-JP" altLang="en-US" sz="1400" dirty="0"/>
              <a:t>と</a:t>
            </a:r>
            <a:r>
              <a:rPr lang="ja-JP" altLang="ja-JP" sz="1400" dirty="0"/>
              <a:t>活用を進め</a:t>
            </a:r>
            <a:r>
              <a:rPr lang="ja-JP" altLang="en-US" sz="1400" dirty="0"/>
              <a:t>ます</a:t>
            </a:r>
            <a:r>
              <a:rPr lang="ja-JP" altLang="en-US" sz="1400" dirty="0" smtClean="0"/>
              <a:t>。さらに、</a:t>
            </a:r>
            <a:r>
              <a:rPr lang="ja-JP" altLang="ja-JP" sz="1400" dirty="0" smtClean="0"/>
              <a:t>互助</a:t>
            </a:r>
            <a:r>
              <a:rPr lang="ja-JP" altLang="ja-JP" sz="1400" dirty="0"/>
              <a:t>・共助による個別計画</a:t>
            </a:r>
            <a:r>
              <a:rPr lang="ja-JP" altLang="ja-JP" sz="1400" dirty="0" smtClean="0"/>
              <a:t>の</a:t>
            </a:r>
            <a:r>
              <a:rPr lang="ja-JP" altLang="en-US" sz="1400" dirty="0"/>
              <a:t>作成</a:t>
            </a:r>
            <a:r>
              <a:rPr lang="ja-JP" altLang="ja-JP" sz="1400" dirty="0" smtClean="0"/>
              <a:t>を</a:t>
            </a:r>
            <a:r>
              <a:rPr lang="ja-JP" altLang="ja-JP" sz="1400" dirty="0"/>
              <a:t>進めるため、行政も</a:t>
            </a:r>
            <a:r>
              <a:rPr lang="ja-JP" altLang="ja-JP" sz="1400" dirty="0" smtClean="0"/>
              <a:t>支援</a:t>
            </a:r>
            <a:r>
              <a:rPr lang="ja-JP" altLang="en-US" sz="1400" dirty="0"/>
              <a:t>していきます。</a:t>
            </a:r>
            <a:endParaRPr lang="en-US" altLang="ja-JP" sz="1400" dirty="0" smtClean="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r>
              <a:rPr lang="ja-JP" altLang="en-US" sz="1400" dirty="0" smtClean="0"/>
              <a:t>なお、必要な個人情報を収集することに同意が得られない人（不同意者）は、</a:t>
            </a:r>
            <a:r>
              <a:rPr lang="ja-JP" altLang="ja-JP" sz="1400" dirty="0"/>
              <a:t>発災時</a:t>
            </a:r>
            <a:r>
              <a:rPr lang="ja-JP" altLang="en-US" sz="1400" dirty="0"/>
              <a:t>のみ</a:t>
            </a:r>
            <a:r>
              <a:rPr lang="ja-JP" altLang="ja-JP" sz="1400" dirty="0"/>
              <a:t>の情報提供に備え</a:t>
            </a:r>
            <a:r>
              <a:rPr lang="ja-JP" altLang="ja-JP" sz="1400" dirty="0" smtClean="0"/>
              <a:t>、不同意</a:t>
            </a:r>
            <a:r>
              <a:rPr lang="ja-JP" altLang="ja-JP" sz="1400" dirty="0"/>
              <a:t>名簿を</a:t>
            </a:r>
            <a:r>
              <a:rPr lang="ja-JP" altLang="ja-JP" sz="1400" dirty="0" smtClean="0"/>
              <a:t>作成</a:t>
            </a:r>
            <a:r>
              <a:rPr lang="ja-JP" altLang="en-US" sz="1400" dirty="0" smtClean="0"/>
              <a:t>しています。</a:t>
            </a:r>
            <a:endParaRPr lang="ja-JP" altLang="ja-JP" sz="1400" dirty="0"/>
          </a:p>
        </p:txBody>
      </p:sp>
      <p:sp>
        <p:nvSpPr>
          <p:cNvPr id="9" name="テキスト ボックス 8"/>
          <p:cNvSpPr txBox="1"/>
          <p:nvPr/>
        </p:nvSpPr>
        <p:spPr>
          <a:xfrm>
            <a:off x="404664" y="3275856"/>
            <a:ext cx="6192688" cy="272415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ja-JP" sz="1400" dirty="0"/>
              <a:t>　⑴　介護保険における要介護認定を受けて</a:t>
            </a:r>
            <a:r>
              <a:rPr lang="ja-JP" altLang="ja-JP" sz="1400" dirty="0" smtClean="0"/>
              <a:t>いる</a:t>
            </a:r>
            <a:r>
              <a:rPr lang="ja-JP" altLang="en-US" sz="1400" dirty="0"/>
              <a:t>人</a:t>
            </a:r>
            <a:endParaRPr lang="en-US" altLang="ja-JP" sz="1400" dirty="0" smtClean="0"/>
          </a:p>
          <a:p>
            <a:r>
              <a:rPr lang="ja-JP" altLang="en-US" sz="1400" dirty="0"/>
              <a:t>　</a:t>
            </a:r>
            <a:r>
              <a:rPr lang="ja-JP" altLang="en-US" sz="1400" dirty="0" smtClean="0"/>
              <a:t>　　</a:t>
            </a:r>
            <a:r>
              <a:rPr lang="ja-JP" altLang="ja-JP" sz="1400" dirty="0" smtClean="0"/>
              <a:t>（</a:t>
            </a:r>
            <a:r>
              <a:rPr lang="ja-JP" altLang="ja-JP" sz="1400" dirty="0"/>
              <a:t>要介護３・４・５）</a:t>
            </a:r>
          </a:p>
          <a:p>
            <a:r>
              <a:rPr lang="ja-JP" altLang="ja-JP" sz="1400" dirty="0"/>
              <a:t>　⑵　介護保険における要介護認定を受けて</a:t>
            </a:r>
            <a:r>
              <a:rPr lang="ja-JP" altLang="ja-JP" sz="1400" dirty="0" smtClean="0"/>
              <a:t>いる</a:t>
            </a:r>
            <a:r>
              <a:rPr lang="ja-JP" altLang="en-US" sz="1400" dirty="0" smtClean="0"/>
              <a:t>人</a:t>
            </a:r>
            <a:r>
              <a:rPr lang="ja-JP" altLang="ja-JP" sz="1400" dirty="0" smtClean="0"/>
              <a:t>（</a:t>
            </a:r>
            <a:r>
              <a:rPr lang="ja-JP" altLang="ja-JP" sz="1400" dirty="0"/>
              <a:t>要介護２）</a:t>
            </a:r>
            <a:r>
              <a:rPr lang="ja-JP" altLang="ja-JP" sz="1400" dirty="0" smtClean="0"/>
              <a:t>で</a:t>
            </a:r>
            <a:endParaRPr lang="en-US" altLang="ja-JP" sz="1400" dirty="0" smtClean="0"/>
          </a:p>
          <a:p>
            <a:r>
              <a:rPr lang="ja-JP" altLang="en-US" sz="1400" dirty="0"/>
              <a:t>　</a:t>
            </a:r>
            <a:r>
              <a:rPr lang="ja-JP" altLang="en-US" sz="1400" dirty="0" smtClean="0"/>
              <a:t>　　</a:t>
            </a:r>
            <a:r>
              <a:rPr lang="ja-JP" altLang="ja-JP" sz="1400" dirty="0" smtClean="0"/>
              <a:t>６５歳以上</a:t>
            </a:r>
            <a:r>
              <a:rPr lang="ja-JP" altLang="en-US" sz="1400" dirty="0"/>
              <a:t>のみ</a:t>
            </a:r>
            <a:r>
              <a:rPr lang="ja-JP" altLang="ja-JP" sz="1400" dirty="0" smtClean="0"/>
              <a:t>の世帯</a:t>
            </a:r>
            <a:r>
              <a:rPr lang="ja-JP" altLang="en-US" sz="1400" dirty="0" smtClean="0"/>
              <a:t>の人</a:t>
            </a:r>
            <a:r>
              <a:rPr lang="ja-JP" altLang="en-US" sz="1400" dirty="0"/>
              <a:t>また</a:t>
            </a:r>
            <a:r>
              <a:rPr lang="ja-JP" altLang="ja-JP" sz="1400" dirty="0" smtClean="0"/>
              <a:t>は</a:t>
            </a:r>
            <a:r>
              <a:rPr lang="ja-JP" altLang="ja-JP" sz="1400" dirty="0"/>
              <a:t>一人暮らし</a:t>
            </a:r>
            <a:r>
              <a:rPr lang="ja-JP" altLang="ja-JP" sz="1400" dirty="0" smtClean="0"/>
              <a:t>の</a:t>
            </a:r>
            <a:r>
              <a:rPr lang="ja-JP" altLang="en-US" sz="1400" dirty="0" smtClean="0"/>
              <a:t>人</a:t>
            </a:r>
            <a:endParaRPr lang="ja-JP" altLang="ja-JP" sz="1400" dirty="0"/>
          </a:p>
          <a:p>
            <a:r>
              <a:rPr lang="ja-JP" altLang="ja-JP" sz="1400" dirty="0"/>
              <a:t>　⑶　身体障害者手帳（１・２級）の交付を受けて</a:t>
            </a:r>
            <a:r>
              <a:rPr lang="ja-JP" altLang="ja-JP" sz="1400" dirty="0" smtClean="0"/>
              <a:t>いる</a:t>
            </a:r>
            <a:r>
              <a:rPr lang="ja-JP" altLang="en-US" sz="1400" dirty="0" smtClean="0"/>
              <a:t>人</a:t>
            </a:r>
            <a:endParaRPr lang="ja-JP" altLang="ja-JP" sz="1400" dirty="0"/>
          </a:p>
          <a:p>
            <a:r>
              <a:rPr lang="ja-JP" altLang="ja-JP" sz="1400" dirty="0"/>
              <a:t>　⑷　精神障害者保健福祉手帳（１・２級）の交付を受けて</a:t>
            </a:r>
            <a:r>
              <a:rPr lang="ja-JP" altLang="ja-JP" sz="1400" dirty="0" smtClean="0"/>
              <a:t>いる</a:t>
            </a:r>
            <a:r>
              <a:rPr lang="ja-JP" altLang="en-US" sz="1400" dirty="0" smtClean="0"/>
              <a:t>人</a:t>
            </a:r>
            <a:endParaRPr lang="ja-JP" altLang="ja-JP" sz="1400" dirty="0"/>
          </a:p>
          <a:p>
            <a:r>
              <a:rPr lang="ja-JP" altLang="ja-JP" sz="1400" dirty="0"/>
              <a:t>　⑸　療育手帳の交付を受けて</a:t>
            </a:r>
            <a:r>
              <a:rPr lang="ja-JP" altLang="ja-JP" sz="1400" dirty="0" smtClean="0"/>
              <a:t>いる</a:t>
            </a:r>
            <a:r>
              <a:rPr lang="ja-JP" altLang="en-US" sz="1400" dirty="0" smtClean="0"/>
              <a:t>人</a:t>
            </a:r>
            <a:r>
              <a:rPr lang="ja-JP" altLang="ja-JP" sz="1400" dirty="0" smtClean="0"/>
              <a:t>（</a:t>
            </a:r>
            <a:r>
              <a:rPr lang="ja-JP" altLang="ja-JP" sz="1400" dirty="0"/>
              <a:t>Ａ、Ｂ）</a:t>
            </a:r>
          </a:p>
          <a:p>
            <a:r>
              <a:rPr lang="ja-JP" altLang="ja-JP" sz="1400" dirty="0"/>
              <a:t>　⑹　７５歳</a:t>
            </a:r>
            <a:r>
              <a:rPr lang="ja-JP" altLang="ja-JP" sz="1400" dirty="0" smtClean="0"/>
              <a:t>以</a:t>
            </a:r>
            <a:r>
              <a:rPr lang="ja-JP" altLang="en-US" sz="1400" dirty="0" smtClean="0"/>
              <a:t>上</a:t>
            </a:r>
            <a:r>
              <a:rPr lang="ja-JP" altLang="ja-JP" sz="1400" dirty="0" smtClean="0"/>
              <a:t>のみ</a:t>
            </a:r>
            <a:r>
              <a:rPr lang="ja-JP" altLang="ja-JP" sz="1400" dirty="0"/>
              <a:t>の</a:t>
            </a:r>
            <a:r>
              <a:rPr lang="ja-JP" altLang="ja-JP" sz="1400" dirty="0" smtClean="0"/>
              <a:t>世帯</a:t>
            </a:r>
            <a:r>
              <a:rPr lang="ja-JP" altLang="en-US" sz="1400" dirty="0" smtClean="0"/>
              <a:t>の人</a:t>
            </a:r>
            <a:r>
              <a:rPr lang="ja-JP" altLang="en-US" sz="1400" dirty="0"/>
              <a:t>また</a:t>
            </a:r>
            <a:r>
              <a:rPr lang="ja-JP" altLang="ja-JP" sz="1400" dirty="0" smtClean="0"/>
              <a:t>は</a:t>
            </a:r>
            <a:r>
              <a:rPr lang="ja-JP" altLang="ja-JP" sz="1400" dirty="0"/>
              <a:t>一人暮らし</a:t>
            </a:r>
            <a:r>
              <a:rPr lang="ja-JP" altLang="ja-JP" sz="1400" dirty="0" smtClean="0"/>
              <a:t>の</a:t>
            </a:r>
            <a:r>
              <a:rPr lang="ja-JP" altLang="en-US" sz="1400" dirty="0" smtClean="0"/>
              <a:t>人</a:t>
            </a:r>
            <a:endParaRPr lang="en-US" altLang="ja-JP" sz="1400" dirty="0" smtClean="0"/>
          </a:p>
          <a:p>
            <a:r>
              <a:rPr lang="ja-JP" altLang="ja-JP" sz="1400" dirty="0"/>
              <a:t>　⑺　</a:t>
            </a:r>
            <a:r>
              <a:rPr lang="ja-JP" altLang="ja-JP" sz="1400" dirty="0" smtClean="0"/>
              <a:t>その他</a:t>
            </a:r>
            <a:r>
              <a:rPr lang="ja-JP" altLang="en-US" sz="1400" dirty="0" smtClean="0"/>
              <a:t>、上記以外で支援を希望する人</a:t>
            </a:r>
            <a:endParaRPr lang="ja-JP" altLang="ja-JP" sz="1400" dirty="0"/>
          </a:p>
          <a:p>
            <a:r>
              <a:rPr lang="ja-JP" altLang="ja-JP" sz="1400" dirty="0"/>
              <a:t>　　　（妊産婦、難病者、日本語を解せない</a:t>
            </a:r>
            <a:r>
              <a:rPr lang="ja-JP" altLang="ja-JP" sz="1400" dirty="0" smtClean="0"/>
              <a:t>外国</a:t>
            </a:r>
            <a:r>
              <a:rPr lang="ja-JP" altLang="en-US" sz="1400" dirty="0" smtClean="0"/>
              <a:t>の</a:t>
            </a:r>
            <a:r>
              <a:rPr lang="ja-JP" altLang="ja-JP" sz="1400" dirty="0" smtClean="0"/>
              <a:t>人</a:t>
            </a:r>
            <a:r>
              <a:rPr lang="ja-JP" altLang="ja-JP" sz="1400" dirty="0"/>
              <a:t>、６５歳以上</a:t>
            </a:r>
            <a:r>
              <a:rPr lang="ja-JP" altLang="ja-JP" sz="1400" dirty="0" smtClean="0"/>
              <a:t>の</a:t>
            </a:r>
            <a:endParaRPr lang="en-US" altLang="ja-JP" sz="1400" dirty="0" smtClean="0"/>
          </a:p>
          <a:p>
            <a:r>
              <a:rPr lang="ja-JP" altLang="en-US" sz="1400" dirty="0"/>
              <a:t>　</a:t>
            </a:r>
            <a:r>
              <a:rPr lang="ja-JP" altLang="en-US" sz="1400" dirty="0" smtClean="0"/>
              <a:t>　　　人、日常生活に支援を必要とする人　など</a:t>
            </a:r>
            <a:r>
              <a:rPr lang="ja-JP" altLang="ja-JP" sz="1400" dirty="0" smtClean="0"/>
              <a:t>）</a:t>
            </a:r>
            <a:endParaRPr kumimoji="1" lang="ja-JP" altLang="en-US" sz="1400" dirty="0"/>
          </a:p>
        </p:txBody>
      </p:sp>
      <p:sp>
        <p:nvSpPr>
          <p:cNvPr id="6"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17</a:t>
            </a:r>
          </a:p>
        </p:txBody>
      </p:sp>
    </p:spTree>
    <p:extLst>
      <p:ext uri="{BB962C8B-B14F-4D97-AF65-F5344CB8AC3E}">
        <p14:creationId xmlns:p14="http://schemas.microsoft.com/office/powerpoint/2010/main" val="283560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dirty="0">
                <a:solidFill>
                  <a:schemeClr val="tx1"/>
                </a:solidFill>
              </a:rPr>
              <a:t>はじめ</a:t>
            </a:r>
            <a:r>
              <a:rPr lang="ja-JP" altLang="en-US" dirty="0" smtClean="0">
                <a:solidFill>
                  <a:schemeClr val="tx1"/>
                </a:solidFill>
              </a:rPr>
              <a:t>に・・・</a:t>
            </a:r>
            <a:r>
              <a:rPr lang="en-US" altLang="ja-JP" dirty="0" smtClean="0"/>
              <a:t/>
            </a:r>
            <a:br>
              <a:rPr lang="en-US" altLang="ja-JP" dirty="0" smtClean="0"/>
            </a:br>
            <a:r>
              <a:rPr lang="en-US" altLang="ja-JP" dirty="0" smtClean="0">
                <a:solidFill>
                  <a:schemeClr val="tx1"/>
                </a:solidFill>
              </a:rPr>
              <a:t>【</a:t>
            </a:r>
            <a:r>
              <a:rPr lang="ja-JP" altLang="en-US" dirty="0">
                <a:solidFill>
                  <a:schemeClr val="tx1"/>
                </a:solidFill>
              </a:rPr>
              <a:t>作成の趣旨と</a:t>
            </a:r>
            <a:r>
              <a:rPr lang="ja-JP" altLang="en-US" dirty="0" smtClean="0">
                <a:solidFill>
                  <a:schemeClr val="tx1"/>
                </a:solidFill>
              </a:rPr>
              <a:t>活用の方法</a:t>
            </a:r>
            <a:r>
              <a:rPr lang="en-US" altLang="ja-JP" dirty="0" smtClean="0">
                <a:solidFill>
                  <a:schemeClr val="tx1"/>
                </a:solidFill>
              </a:rPr>
              <a:t>】</a:t>
            </a:r>
            <a:endParaRPr kumimoji="1" lang="ja-JP" altLang="en-US" dirty="0"/>
          </a:p>
        </p:txBody>
      </p:sp>
      <p:sp>
        <p:nvSpPr>
          <p:cNvPr id="3" name="サブタイトル 2"/>
          <p:cNvSpPr>
            <a:spLocks noGrp="1"/>
          </p:cNvSpPr>
          <p:nvPr>
            <p:ph type="subTitle" idx="4294967295"/>
          </p:nvPr>
        </p:nvSpPr>
        <p:spPr>
          <a:xfrm>
            <a:off x="404664" y="1979712"/>
            <a:ext cx="6120680" cy="3888432"/>
          </a:xfrm>
        </p:spPr>
        <p:txBody>
          <a:bodyPr>
            <a:normAutofit/>
          </a:bodyPr>
          <a:lstStyle/>
          <a:p>
            <a:pPr marL="285750" indent="-285750" algn="l" latinLnBrk="1">
              <a:buFont typeface="Wingdings" panose="05000000000000000000" pitchFamily="2" charset="2"/>
              <a:buChar char="u"/>
            </a:pPr>
            <a:r>
              <a:rPr lang="ja-JP" altLang="ja-JP" sz="1400" dirty="0" smtClean="0">
                <a:solidFill>
                  <a:schemeClr val="tx1"/>
                </a:solidFill>
              </a:rPr>
              <a:t>災害</a:t>
            </a:r>
            <a:r>
              <a:rPr lang="ja-JP" altLang="ja-JP" sz="1400" dirty="0">
                <a:solidFill>
                  <a:schemeClr val="tx1"/>
                </a:solidFill>
              </a:rPr>
              <a:t>のとき、</a:t>
            </a:r>
            <a:r>
              <a:rPr lang="ja-JP" altLang="ja-JP" sz="1400" u="sng" dirty="0">
                <a:solidFill>
                  <a:schemeClr val="tx1"/>
                </a:solidFill>
              </a:rPr>
              <a:t>自分の身は自分で守ること</a:t>
            </a:r>
            <a:r>
              <a:rPr lang="ja-JP" altLang="en-US" sz="1400" u="sng" dirty="0">
                <a:solidFill>
                  <a:schemeClr val="tx1"/>
                </a:solidFill>
              </a:rPr>
              <a:t>（自助）</a:t>
            </a:r>
            <a:r>
              <a:rPr lang="ja-JP" altLang="ja-JP" sz="1400" u="sng" dirty="0">
                <a:solidFill>
                  <a:schemeClr val="tx1"/>
                </a:solidFill>
              </a:rPr>
              <a:t>が基本</a:t>
            </a:r>
            <a:r>
              <a:rPr lang="ja-JP" altLang="ja-JP" sz="1400" dirty="0">
                <a:solidFill>
                  <a:schemeClr val="tx1"/>
                </a:solidFill>
              </a:rPr>
              <a:t>ですが、ご自身やご家族だけでは対応できないことがあります。</a:t>
            </a:r>
            <a:endParaRPr lang="en-US" altLang="ja-JP" sz="1400" dirty="0">
              <a:solidFill>
                <a:schemeClr val="tx1"/>
              </a:solidFill>
            </a:endParaRPr>
          </a:p>
          <a:p>
            <a:pPr marL="285750" indent="-285750" algn="l" latinLnBrk="1">
              <a:buFont typeface="Wingdings" panose="05000000000000000000" pitchFamily="2" charset="2"/>
              <a:buChar char="u"/>
            </a:pPr>
            <a:r>
              <a:rPr lang="ja-JP" altLang="ja-JP" sz="1400" dirty="0">
                <a:solidFill>
                  <a:schemeClr val="tx1"/>
                </a:solidFill>
              </a:rPr>
              <a:t>また、大災害発生直後には、行政機能</a:t>
            </a:r>
            <a:r>
              <a:rPr lang="ja-JP" altLang="en-US" sz="1400" dirty="0">
                <a:solidFill>
                  <a:schemeClr val="tx1"/>
                </a:solidFill>
              </a:rPr>
              <a:t>（公助）</a:t>
            </a:r>
            <a:r>
              <a:rPr lang="ja-JP" altLang="ja-JP" sz="1400" dirty="0">
                <a:solidFill>
                  <a:schemeClr val="tx1"/>
                </a:solidFill>
              </a:rPr>
              <a:t>が正常に機能しない状況に陥ることが予想されます。</a:t>
            </a:r>
            <a:endParaRPr lang="en-US" altLang="ja-JP" sz="1400" dirty="0">
              <a:solidFill>
                <a:schemeClr val="tx1"/>
              </a:solidFill>
            </a:endParaRPr>
          </a:p>
          <a:p>
            <a:pPr marL="285750" indent="-285750" algn="l" latinLnBrk="1">
              <a:buFont typeface="Wingdings" panose="05000000000000000000" pitchFamily="2" charset="2"/>
              <a:buChar char="u"/>
            </a:pPr>
            <a:r>
              <a:rPr lang="ja-JP" altLang="en-US" sz="1400" dirty="0">
                <a:solidFill>
                  <a:schemeClr val="tx1"/>
                </a:solidFill>
              </a:rPr>
              <a:t>そのため、災害発生時の被災者支援は、地域住民相互の</a:t>
            </a:r>
            <a:r>
              <a:rPr lang="ja-JP" altLang="en-US" sz="1400" dirty="0" smtClean="0">
                <a:solidFill>
                  <a:schemeClr val="tx1"/>
                </a:solidFill>
              </a:rPr>
              <a:t>協力（互助・共助）が</a:t>
            </a:r>
            <a:r>
              <a:rPr lang="ja-JP" altLang="en-US" sz="1400" dirty="0">
                <a:solidFill>
                  <a:schemeClr val="tx1"/>
                </a:solidFill>
              </a:rPr>
              <a:t>必要不可欠となります。</a:t>
            </a:r>
            <a:endParaRPr lang="ja-JP" altLang="ja-JP" sz="1400" dirty="0">
              <a:solidFill>
                <a:schemeClr val="tx1"/>
              </a:solidFill>
            </a:endParaRPr>
          </a:p>
          <a:p>
            <a:pPr marL="285750" indent="-285750" algn="l">
              <a:buFont typeface="Wingdings" panose="05000000000000000000" pitchFamily="2" charset="2"/>
              <a:buChar char="u"/>
            </a:pPr>
            <a:r>
              <a:rPr lang="ja-JP" altLang="ja-JP" sz="1400" u="sng" dirty="0">
                <a:solidFill>
                  <a:schemeClr val="tx1"/>
                </a:solidFill>
              </a:rPr>
              <a:t>特に、高齢者、</a:t>
            </a:r>
            <a:r>
              <a:rPr lang="ja-JP" altLang="ja-JP" sz="1400" u="sng" dirty="0" err="1">
                <a:solidFill>
                  <a:schemeClr val="tx1"/>
                </a:solidFill>
              </a:rPr>
              <a:t>障がい</a:t>
            </a:r>
            <a:r>
              <a:rPr lang="ja-JP" altLang="ja-JP" sz="1400" u="sng" dirty="0">
                <a:solidFill>
                  <a:schemeClr val="tx1"/>
                </a:solidFill>
              </a:rPr>
              <a:t>者などの避難時に配慮が必要な人の支援</a:t>
            </a:r>
            <a:r>
              <a:rPr lang="ja-JP" altLang="ja-JP" sz="1400" dirty="0">
                <a:solidFill>
                  <a:schemeClr val="tx1"/>
                </a:solidFill>
              </a:rPr>
              <a:t>のためには、近所の人や自治会、自主防災会、民生児童委員など地域のみなさんと</a:t>
            </a:r>
            <a:r>
              <a:rPr lang="ja-JP" altLang="ja-JP" sz="1400" u="sng" dirty="0">
                <a:solidFill>
                  <a:schemeClr val="tx1"/>
                </a:solidFill>
              </a:rPr>
              <a:t>お互いに協力して助けあう体制をつくっておく</a:t>
            </a:r>
            <a:r>
              <a:rPr lang="ja-JP" altLang="ja-JP" sz="1400" dirty="0">
                <a:solidFill>
                  <a:schemeClr val="tx1"/>
                </a:solidFill>
              </a:rPr>
              <a:t>ことが大切です。</a:t>
            </a:r>
            <a:endParaRPr lang="ja-JP" altLang="en-US" sz="1400" dirty="0">
              <a:solidFill>
                <a:schemeClr val="tx1"/>
              </a:solidFill>
            </a:endParaRPr>
          </a:p>
          <a:p>
            <a:pPr marL="285750" indent="-285750" algn="l">
              <a:buFont typeface="Wingdings" panose="05000000000000000000" pitchFamily="2" charset="2"/>
              <a:buChar char="u"/>
            </a:pPr>
            <a:r>
              <a:rPr lang="ja-JP" altLang="en-US" sz="1400" dirty="0" smtClean="0">
                <a:solidFill>
                  <a:schemeClr val="tx1"/>
                </a:solidFill>
              </a:rPr>
              <a:t>この</a:t>
            </a:r>
            <a:r>
              <a:rPr lang="ja-JP" altLang="en-US" sz="1400" dirty="0">
                <a:solidFill>
                  <a:schemeClr val="tx1"/>
                </a:solidFill>
              </a:rPr>
              <a:t>手引き</a:t>
            </a:r>
            <a:r>
              <a:rPr lang="ja-JP" altLang="en-US" sz="1400" dirty="0" smtClean="0">
                <a:solidFill>
                  <a:schemeClr val="tx1"/>
                </a:solidFill>
              </a:rPr>
              <a:t>は</a:t>
            </a:r>
            <a:r>
              <a:rPr lang="ja-JP" altLang="en-US" sz="1400" dirty="0">
                <a:solidFill>
                  <a:schemeClr val="tx1"/>
                </a:solidFill>
              </a:rPr>
              <a:t>、自治会、自主防災会、民生児童</a:t>
            </a:r>
            <a:r>
              <a:rPr lang="ja-JP" altLang="en-US" sz="1400" dirty="0" smtClean="0">
                <a:solidFill>
                  <a:schemeClr val="tx1"/>
                </a:solidFill>
              </a:rPr>
              <a:t>委員向けに、</a:t>
            </a:r>
            <a:r>
              <a:rPr lang="ja-JP" altLang="en-US" sz="1400" u="sng" dirty="0" smtClean="0">
                <a:solidFill>
                  <a:schemeClr val="tx1"/>
                </a:solidFill>
              </a:rPr>
              <a:t>互助・共助を進めるための具体策などについてまとめたもの</a:t>
            </a:r>
            <a:r>
              <a:rPr lang="ja-JP" altLang="en-US" sz="1400" dirty="0" smtClean="0">
                <a:solidFill>
                  <a:schemeClr val="tx1"/>
                </a:solidFill>
              </a:rPr>
              <a:t>です。</a:t>
            </a:r>
            <a:endParaRPr lang="en-US" altLang="ja-JP" sz="1400" dirty="0" smtClean="0">
              <a:solidFill>
                <a:schemeClr val="tx1"/>
              </a:solidFill>
            </a:endParaRPr>
          </a:p>
          <a:p>
            <a:pPr marL="285750" indent="-285750" algn="l">
              <a:buFont typeface="Wingdings" panose="05000000000000000000" pitchFamily="2" charset="2"/>
              <a:buChar char="u"/>
            </a:pPr>
            <a:r>
              <a:rPr lang="ja-JP" altLang="en-US" sz="1400" dirty="0" smtClean="0">
                <a:solidFill>
                  <a:schemeClr val="tx1"/>
                </a:solidFill>
              </a:rPr>
              <a:t>災害に日頃から備えるため</a:t>
            </a:r>
            <a:r>
              <a:rPr lang="ja-JP" altLang="en-US" sz="1400" dirty="0">
                <a:solidFill>
                  <a:schemeClr val="tx1"/>
                </a:solidFill>
              </a:rPr>
              <a:t>に、</a:t>
            </a:r>
            <a:r>
              <a:rPr lang="ja-JP" altLang="en-US" sz="1400" u="sng" dirty="0">
                <a:solidFill>
                  <a:schemeClr val="tx1"/>
                </a:solidFill>
              </a:rPr>
              <a:t>地域の実情にあわせてこの</a:t>
            </a:r>
            <a:r>
              <a:rPr lang="ja-JP" altLang="en-US" sz="1400" u="sng" dirty="0" smtClean="0">
                <a:solidFill>
                  <a:schemeClr val="tx1"/>
                </a:solidFill>
              </a:rPr>
              <a:t>手引きを活用</a:t>
            </a:r>
            <a:r>
              <a:rPr lang="ja-JP" altLang="en-US" sz="1400" dirty="0" smtClean="0">
                <a:solidFill>
                  <a:schemeClr val="tx1"/>
                </a:solidFill>
              </a:rPr>
              <a:t>いただき、行政とともに安心して暮らせる地域づくりを進めていきましょう。</a:t>
            </a:r>
            <a:endParaRPr lang="en-US" altLang="ja-JP" sz="1400" dirty="0" smtClean="0">
              <a:solidFill>
                <a:schemeClr val="tx1"/>
              </a:solidFill>
            </a:endParaRPr>
          </a:p>
          <a:p>
            <a:pPr marL="0" indent="0" algn="ctr">
              <a:buNone/>
            </a:pPr>
            <a:endParaRPr lang="en-US" altLang="ja-JP" sz="1200" dirty="0" smtClean="0"/>
          </a:p>
          <a:p>
            <a:pPr marL="0" indent="0" algn="ctr">
              <a:buNone/>
            </a:pPr>
            <a:r>
              <a:rPr lang="en-US" altLang="ja-JP" sz="1200" dirty="0" smtClean="0"/>
              <a:t>【</a:t>
            </a:r>
            <a:r>
              <a:rPr lang="ja-JP" altLang="en-US" sz="1200" dirty="0" smtClean="0"/>
              <a:t>４つの「助」</a:t>
            </a:r>
            <a:r>
              <a:rPr lang="ja-JP" altLang="en-US" sz="1200" dirty="0" err="1" smtClean="0"/>
              <a:t>け</a:t>
            </a:r>
            <a:r>
              <a:rPr lang="ja-JP" altLang="en-US" sz="1200" dirty="0" smtClean="0"/>
              <a:t>あいが連携・相互協力する支えあいのしくみ</a:t>
            </a:r>
            <a:r>
              <a:rPr lang="en-US" altLang="ja-JP" sz="1200" dirty="0" smtClean="0"/>
              <a:t>】</a:t>
            </a:r>
            <a:endParaRPr lang="en-US" altLang="ja-JP" sz="1200" dirty="0" smtClean="0">
              <a:solidFill>
                <a:schemeClr val="tx1"/>
              </a:solidFill>
            </a:endParaRPr>
          </a:p>
          <a:p>
            <a:pPr marL="285750" indent="-285750" algn="l">
              <a:buFont typeface="Wingdings" panose="05000000000000000000" pitchFamily="2" charset="2"/>
              <a:buChar char="u"/>
            </a:pPr>
            <a:endParaRPr kumimoji="1" lang="en-US" altLang="ja-JP" sz="1400" dirty="0">
              <a:solidFill>
                <a:schemeClr val="tx1"/>
              </a:solidFill>
            </a:endParaRPr>
          </a:p>
        </p:txBody>
      </p:sp>
      <p:sp>
        <p:nvSpPr>
          <p:cNvPr id="34" name="テキスト ボックス 3"/>
          <p:cNvSpPr txBox="1"/>
          <p:nvPr/>
        </p:nvSpPr>
        <p:spPr>
          <a:xfrm>
            <a:off x="1704067" y="7249234"/>
            <a:ext cx="3093085" cy="113919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1100" b="1" kern="100">
                <a:effectLst/>
                <a:ea typeface="HG丸ｺﾞｼｯｸM-PRO"/>
                <a:cs typeface="Times New Roman"/>
              </a:rPr>
              <a:t>公　助</a:t>
            </a:r>
            <a:endParaRPr lang="ja-JP" sz="1050" kern="100">
              <a:effectLst/>
              <a:ea typeface="ＭＳ 明朝"/>
              <a:cs typeface="Times New Roman"/>
            </a:endParaRPr>
          </a:p>
          <a:p>
            <a:pPr algn="ctr">
              <a:lnSpc>
                <a:spcPts val="1200"/>
              </a:lnSpc>
              <a:spcAft>
                <a:spcPts val="0"/>
              </a:spcAft>
            </a:pPr>
            <a:r>
              <a:rPr lang="ja-JP" sz="1100" b="1" kern="100">
                <a:effectLst/>
                <a:ea typeface="HG丸ｺﾞｼｯｸM-PRO"/>
                <a:cs typeface="Times New Roman"/>
              </a:rPr>
              <a:t>（行政や制度的なサービスにより解決する）</a:t>
            </a:r>
            <a:endParaRPr lang="ja-JP" sz="1050" kern="100">
              <a:effectLst/>
              <a:ea typeface="ＭＳ 明朝"/>
              <a:cs typeface="Times New Roman"/>
            </a:endParaRPr>
          </a:p>
          <a:p>
            <a:pPr algn="ctr">
              <a:lnSpc>
                <a:spcPts val="1200"/>
              </a:lnSpc>
              <a:spcAft>
                <a:spcPts val="0"/>
              </a:spcAft>
            </a:pPr>
            <a:r>
              <a:rPr lang="ja-JP" sz="1100" b="1" kern="100">
                <a:effectLst/>
                <a:ea typeface="HG丸ｺﾞｼｯｸM-PRO"/>
                <a:cs typeface="Times New Roman"/>
              </a:rPr>
              <a:t>（自助・互助・共助への支援）</a:t>
            </a:r>
            <a:endParaRPr lang="ja-JP" sz="1050" kern="100">
              <a:effectLst/>
              <a:ea typeface="ＭＳ 明朝"/>
              <a:cs typeface="Times New Roman"/>
            </a:endParaRPr>
          </a:p>
        </p:txBody>
      </p:sp>
      <p:sp>
        <p:nvSpPr>
          <p:cNvPr id="35" name="テキスト ボックス 2"/>
          <p:cNvSpPr txBox="1"/>
          <p:nvPr/>
        </p:nvSpPr>
        <p:spPr>
          <a:xfrm>
            <a:off x="1988547" y="6604615"/>
            <a:ext cx="2459990" cy="802005"/>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1100" b="1" kern="100">
                <a:effectLst/>
                <a:ea typeface="HG丸ｺﾞｼｯｸM-PRO"/>
                <a:cs typeface="Times New Roman"/>
              </a:rPr>
              <a:t>互　助・共　助</a:t>
            </a:r>
            <a:endParaRPr lang="ja-JP" sz="1050" kern="100">
              <a:effectLst/>
              <a:ea typeface="ＭＳ 明朝"/>
              <a:cs typeface="Times New Roman"/>
            </a:endParaRPr>
          </a:p>
          <a:p>
            <a:pPr algn="ctr">
              <a:lnSpc>
                <a:spcPts val="1200"/>
              </a:lnSpc>
              <a:spcAft>
                <a:spcPts val="0"/>
              </a:spcAft>
            </a:pPr>
            <a:r>
              <a:rPr lang="ja-JP" sz="1100" b="1" kern="100">
                <a:effectLst/>
                <a:ea typeface="HG丸ｺﾞｼｯｸM-PRO"/>
                <a:cs typeface="Times New Roman"/>
              </a:rPr>
              <a:t>（地域の人たちで一緒に解決する）</a:t>
            </a:r>
            <a:endParaRPr lang="ja-JP" sz="1050" kern="100">
              <a:effectLst/>
              <a:ea typeface="ＭＳ 明朝"/>
              <a:cs typeface="Times New Roman"/>
            </a:endParaRPr>
          </a:p>
        </p:txBody>
      </p:sp>
      <p:sp>
        <p:nvSpPr>
          <p:cNvPr id="36" name="テキスト ボックス 1"/>
          <p:cNvSpPr txBox="1"/>
          <p:nvPr/>
        </p:nvSpPr>
        <p:spPr>
          <a:xfrm>
            <a:off x="2200002" y="5868144"/>
            <a:ext cx="1955165" cy="802005"/>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1100" b="1" kern="100" dirty="0">
                <a:effectLst/>
                <a:ea typeface="HG丸ｺﾞｼｯｸM-PRO"/>
                <a:cs typeface="Times New Roman"/>
              </a:rPr>
              <a:t>自　助</a:t>
            </a:r>
            <a:endParaRPr lang="ja-JP" sz="1050" kern="100" dirty="0">
              <a:effectLst/>
              <a:ea typeface="ＭＳ 明朝"/>
              <a:cs typeface="Times New Roman"/>
            </a:endParaRPr>
          </a:p>
          <a:p>
            <a:pPr algn="ctr">
              <a:lnSpc>
                <a:spcPts val="1200"/>
              </a:lnSpc>
              <a:spcAft>
                <a:spcPts val="0"/>
              </a:spcAft>
            </a:pPr>
            <a:r>
              <a:rPr lang="ja-JP" sz="1100" b="1" kern="100" dirty="0">
                <a:effectLst/>
                <a:ea typeface="HG丸ｺﾞｼｯｸM-PRO"/>
                <a:cs typeface="Times New Roman"/>
              </a:rPr>
              <a:t>（個人や家族で解決する）</a:t>
            </a:r>
            <a:endParaRPr lang="ja-JP" sz="1050" kern="100" dirty="0">
              <a:effectLst/>
              <a:ea typeface="ＭＳ 明朝"/>
              <a:cs typeface="Times New Roman"/>
            </a:endParaRPr>
          </a:p>
        </p:txBody>
      </p:sp>
      <p:sp>
        <p:nvSpPr>
          <p:cNvPr id="37" name="左大かっこ 36"/>
          <p:cNvSpPr/>
          <p:nvPr/>
        </p:nvSpPr>
        <p:spPr>
          <a:xfrm>
            <a:off x="1447527" y="7406620"/>
            <a:ext cx="192405" cy="916652"/>
          </a:xfrm>
          <a:prstGeom prst="leftBracket">
            <a:avLst/>
          </a:pr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テキスト ボックス 6"/>
          <p:cNvSpPr txBox="1"/>
          <p:nvPr/>
        </p:nvSpPr>
        <p:spPr>
          <a:xfrm>
            <a:off x="260648" y="7024702"/>
            <a:ext cx="1057974" cy="1363722"/>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effectLst/>
                <a:ea typeface="HG丸ｺﾞｼｯｸM-PRO"/>
                <a:cs typeface="Times New Roman"/>
              </a:rPr>
              <a:t>行政施策として行うべき</a:t>
            </a:r>
            <a:r>
              <a:rPr lang="ja-JP" sz="1100" kern="100" dirty="0" smtClean="0">
                <a:effectLst/>
                <a:ea typeface="HG丸ｺﾞｼｯｸM-PRO"/>
                <a:cs typeface="Times New Roman"/>
              </a:rPr>
              <a:t>もの</a:t>
            </a:r>
            <a:endParaRPr lang="en-US" altLang="ja-JP" sz="1100" kern="100" dirty="0" smtClean="0">
              <a:effectLst/>
              <a:ea typeface="HG丸ｺﾞｼｯｸM-PRO"/>
              <a:cs typeface="Times New Roman"/>
            </a:endParaRPr>
          </a:p>
          <a:p>
            <a:pPr algn="just">
              <a:spcAft>
                <a:spcPts val="0"/>
              </a:spcAft>
            </a:pPr>
            <a:r>
              <a:rPr lang="ja-JP" sz="1100" kern="100" dirty="0" smtClean="0">
                <a:effectLst/>
                <a:ea typeface="HG丸ｺﾞｼｯｸM-PRO"/>
                <a:cs typeface="Times New Roman"/>
              </a:rPr>
              <a:t>（</a:t>
            </a:r>
            <a:r>
              <a:rPr lang="ja-JP" sz="1100" kern="100" dirty="0">
                <a:effectLst/>
                <a:ea typeface="HG丸ｺﾞｼｯｸM-PRO"/>
                <a:cs typeface="Times New Roman"/>
              </a:rPr>
              <a:t>市民の自助努力では対応が難しいもの）</a:t>
            </a:r>
            <a:endParaRPr lang="ja-JP" sz="1050" kern="100" dirty="0">
              <a:effectLst/>
              <a:ea typeface="ＭＳ 明朝"/>
              <a:cs typeface="Times New Roman"/>
            </a:endParaRPr>
          </a:p>
        </p:txBody>
      </p:sp>
      <p:sp>
        <p:nvSpPr>
          <p:cNvPr id="39" name="左大かっこ 38"/>
          <p:cNvSpPr/>
          <p:nvPr/>
        </p:nvSpPr>
        <p:spPr>
          <a:xfrm>
            <a:off x="1447527" y="5868145"/>
            <a:ext cx="192405" cy="1381089"/>
          </a:xfrm>
          <a:prstGeom prst="leftBracket">
            <a:avLst/>
          </a:pr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テキスト ボックス 8"/>
          <p:cNvSpPr txBox="1"/>
          <p:nvPr/>
        </p:nvSpPr>
        <p:spPr>
          <a:xfrm>
            <a:off x="260648" y="6127844"/>
            <a:ext cx="1057974" cy="8204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effectLst/>
                <a:ea typeface="HG丸ｺﾞｼｯｸM-PRO"/>
                <a:cs typeface="Times New Roman"/>
              </a:rPr>
              <a:t>市民の主体的な活動で対応できるもの</a:t>
            </a:r>
            <a:endParaRPr lang="ja-JP" sz="1050" kern="100" dirty="0">
              <a:effectLst/>
              <a:ea typeface="ＭＳ 明朝"/>
              <a:cs typeface="Times New Roman"/>
            </a:endParaRPr>
          </a:p>
        </p:txBody>
      </p:sp>
      <p:sp>
        <p:nvSpPr>
          <p:cNvPr id="41" name="左大かっこ 40"/>
          <p:cNvSpPr/>
          <p:nvPr/>
        </p:nvSpPr>
        <p:spPr>
          <a:xfrm flipH="1">
            <a:off x="4867071" y="6896010"/>
            <a:ext cx="200025" cy="1409700"/>
          </a:xfrm>
          <a:prstGeom prst="leftBracket">
            <a:avLst/>
          </a:pr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テキスト ボックス 10"/>
          <p:cNvSpPr txBox="1"/>
          <p:nvPr/>
        </p:nvSpPr>
        <p:spPr>
          <a:xfrm>
            <a:off x="5215370" y="7048574"/>
            <a:ext cx="1380490" cy="133985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100" kern="100" dirty="0">
                <a:effectLst/>
                <a:ea typeface="HG丸ｺﾞｼｯｸM-PRO"/>
                <a:cs typeface="Times New Roman"/>
              </a:rPr>
              <a:t>市民と行政</a:t>
            </a:r>
            <a:r>
              <a:rPr lang="ja-JP" sz="1100" kern="100" dirty="0" smtClean="0">
                <a:effectLst/>
                <a:ea typeface="HG丸ｺﾞｼｯｸM-PRO"/>
                <a:cs typeface="Times New Roman"/>
              </a:rPr>
              <a:t>の</a:t>
            </a:r>
            <a:endParaRPr lang="en-US" altLang="ja-JP" sz="1100" kern="100" dirty="0" smtClean="0">
              <a:effectLst/>
              <a:ea typeface="HG丸ｺﾞｼｯｸM-PRO"/>
              <a:cs typeface="Times New Roman"/>
            </a:endParaRPr>
          </a:p>
          <a:p>
            <a:pPr algn="ctr">
              <a:spcAft>
                <a:spcPts val="0"/>
              </a:spcAft>
            </a:pPr>
            <a:r>
              <a:rPr lang="ja-JP" sz="1100" kern="100" dirty="0" smtClean="0">
                <a:effectLst/>
                <a:ea typeface="HG丸ｺﾞｼｯｸM-PRO"/>
                <a:cs typeface="Times New Roman"/>
              </a:rPr>
              <a:t>連携・相互協力</a:t>
            </a:r>
            <a:endParaRPr lang="en-US" altLang="ja-JP" sz="1100" kern="100" dirty="0" smtClean="0">
              <a:effectLst/>
              <a:ea typeface="HG丸ｺﾞｼｯｸM-PRO"/>
              <a:cs typeface="Times New Roman"/>
            </a:endParaRPr>
          </a:p>
          <a:p>
            <a:pPr algn="ctr">
              <a:spcAft>
                <a:spcPts val="0"/>
              </a:spcAft>
            </a:pPr>
            <a:r>
              <a:rPr lang="ja-JP" sz="1100" kern="100" dirty="0" smtClean="0">
                <a:effectLst/>
                <a:ea typeface="HG丸ｺﾞｼｯｸM-PRO"/>
                <a:cs typeface="Times New Roman"/>
              </a:rPr>
              <a:t>の</a:t>
            </a:r>
            <a:r>
              <a:rPr lang="ja-JP" sz="1100" kern="100" dirty="0">
                <a:effectLst/>
                <a:ea typeface="HG丸ｺﾞｼｯｸM-PRO"/>
                <a:cs typeface="Times New Roman"/>
              </a:rPr>
              <a:t>領域</a:t>
            </a:r>
            <a:endParaRPr lang="ja-JP" sz="1050" kern="100" dirty="0">
              <a:effectLst/>
              <a:ea typeface="ＭＳ 明朝"/>
              <a:cs typeface="Times New Roman"/>
            </a:endParaRPr>
          </a:p>
          <a:p>
            <a:pPr algn="ctr">
              <a:spcAft>
                <a:spcPts val="0"/>
              </a:spcAft>
            </a:pPr>
            <a:endParaRPr lang="en-US" sz="1100" kern="100" dirty="0" smtClean="0">
              <a:effectLst/>
              <a:latin typeface="HG丸ｺﾞｼｯｸM-PRO"/>
              <a:ea typeface="ＭＳ 明朝"/>
              <a:cs typeface="Times New Roman"/>
            </a:endParaRPr>
          </a:p>
          <a:p>
            <a:pPr algn="ctr">
              <a:spcAft>
                <a:spcPts val="0"/>
              </a:spcAft>
            </a:pPr>
            <a:r>
              <a:rPr lang="en-US" sz="1100" kern="100" dirty="0">
                <a:effectLst/>
                <a:latin typeface="HG丸ｺﾞｼｯｸM-PRO"/>
                <a:ea typeface="ＭＳ 明朝"/>
                <a:cs typeface="Times New Roman"/>
              </a:rPr>
              <a:t> </a:t>
            </a:r>
            <a:endParaRPr lang="ja-JP" sz="1050" kern="100" dirty="0">
              <a:effectLst/>
              <a:ea typeface="ＭＳ 明朝"/>
              <a:cs typeface="Times New Roman"/>
            </a:endParaRPr>
          </a:p>
          <a:p>
            <a:pPr algn="ctr">
              <a:spcAft>
                <a:spcPts val="0"/>
              </a:spcAft>
            </a:pPr>
            <a:r>
              <a:rPr lang="ja-JP" sz="1100" kern="100" dirty="0" smtClean="0">
                <a:effectLst/>
                <a:ea typeface="HG丸ｺﾞｼｯｸM-PRO"/>
                <a:cs typeface="Times New Roman"/>
              </a:rPr>
              <a:t>地域の実情に</a:t>
            </a:r>
            <a:endParaRPr lang="en-US" altLang="ja-JP" sz="1100" kern="100" dirty="0" smtClean="0">
              <a:effectLst/>
              <a:ea typeface="HG丸ｺﾞｼｯｸM-PRO"/>
              <a:cs typeface="Times New Roman"/>
            </a:endParaRPr>
          </a:p>
          <a:p>
            <a:pPr algn="ctr">
              <a:spcAft>
                <a:spcPts val="0"/>
              </a:spcAft>
            </a:pPr>
            <a:r>
              <a:rPr lang="ja-JP" sz="1100" kern="100" dirty="0" smtClean="0">
                <a:effectLst/>
                <a:ea typeface="HG丸ｺﾞｼｯｸM-PRO"/>
                <a:cs typeface="Times New Roman"/>
              </a:rPr>
              <a:t>即した支えあい</a:t>
            </a:r>
            <a:endParaRPr lang="ja-JP" sz="1050" kern="100" dirty="0">
              <a:effectLst/>
              <a:ea typeface="ＭＳ 明朝"/>
              <a:cs typeface="Times New Roman"/>
            </a:endParaRPr>
          </a:p>
        </p:txBody>
      </p:sp>
      <p:sp>
        <p:nvSpPr>
          <p:cNvPr id="44" name="テキスト ボックス 16"/>
          <p:cNvSpPr txBox="1"/>
          <p:nvPr/>
        </p:nvSpPr>
        <p:spPr>
          <a:xfrm>
            <a:off x="4640694" y="5724128"/>
            <a:ext cx="1955165" cy="685959"/>
          </a:xfrm>
          <a:prstGeom prst="wedgeRoundRectCallout">
            <a:avLst>
              <a:gd name="adj1" fmla="val 5470"/>
              <a:gd name="adj2" fmla="val 84405"/>
              <a:gd name="adj3" fmla="val 16667"/>
            </a:avLst>
          </a:prstGeom>
          <a:solidFill>
            <a:schemeClr val="lt1"/>
          </a:solidFill>
          <a:ln w="1270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100" kern="100" dirty="0">
                <a:effectLst/>
                <a:ea typeface="HG丸ｺﾞｼｯｸM-PRO"/>
                <a:cs typeface="Times New Roman"/>
              </a:rPr>
              <a:t>制度的なサービスだけでは手の届きにくい</a:t>
            </a:r>
            <a:endParaRPr lang="ja-JP" sz="1050" kern="100" dirty="0">
              <a:effectLst/>
              <a:ea typeface="ＭＳ 明朝"/>
              <a:cs typeface="Times New Roman"/>
            </a:endParaRPr>
          </a:p>
          <a:p>
            <a:pPr algn="ctr">
              <a:spcAft>
                <a:spcPts val="0"/>
              </a:spcAft>
            </a:pPr>
            <a:r>
              <a:rPr lang="ja-JP" sz="1100" kern="100" dirty="0">
                <a:effectLst/>
                <a:ea typeface="HG丸ｺﾞｼｯｸM-PRO"/>
                <a:cs typeface="Times New Roman"/>
              </a:rPr>
              <a:t>個別の地域課題への対応</a:t>
            </a:r>
            <a:endParaRPr lang="ja-JP" sz="1050" kern="100" dirty="0">
              <a:effectLst/>
              <a:ea typeface="ＭＳ 明朝"/>
              <a:cs typeface="Times New Roman"/>
            </a:endParaRPr>
          </a:p>
        </p:txBody>
      </p:sp>
      <p:sp>
        <p:nvSpPr>
          <p:cNvPr id="43" name="曲折矢印 42"/>
          <p:cNvSpPr/>
          <p:nvPr/>
        </p:nvSpPr>
        <p:spPr>
          <a:xfrm flipH="1">
            <a:off x="4077072" y="6217581"/>
            <a:ext cx="1368152" cy="874699"/>
          </a:xfrm>
          <a:prstGeom prst="bentArrow">
            <a:avLst>
              <a:gd name="adj1" fmla="val 14111"/>
              <a:gd name="adj2" fmla="val 22826"/>
              <a:gd name="adj3" fmla="val 50000"/>
              <a:gd name="adj4" fmla="val 8967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テキスト ボックス 11"/>
          <p:cNvSpPr txBox="1"/>
          <p:nvPr/>
        </p:nvSpPr>
        <p:spPr>
          <a:xfrm>
            <a:off x="5216863" y="7048575"/>
            <a:ext cx="1380489" cy="13398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100" kern="100" dirty="0">
                <a:ea typeface="HG丸ｺﾞｼｯｸM-PRO"/>
                <a:cs typeface="Times New Roman"/>
              </a:rPr>
              <a:t>　</a:t>
            </a:r>
            <a:r>
              <a:rPr lang="ja-JP" sz="1100" kern="100" dirty="0" smtClean="0">
                <a:effectLst/>
                <a:ea typeface="HG丸ｺﾞｼｯｸM-PRO"/>
                <a:cs typeface="Times New Roman"/>
              </a:rPr>
              <a:t>＝</a:t>
            </a:r>
            <a:endParaRPr lang="en-US" altLang="ja-JP" sz="1100" kern="100" dirty="0" smtClean="0">
              <a:effectLst/>
              <a:ea typeface="HG丸ｺﾞｼｯｸM-PRO"/>
              <a:cs typeface="Times New Roman"/>
            </a:endParaRPr>
          </a:p>
        </p:txBody>
      </p:sp>
    </p:spTree>
    <p:extLst>
      <p:ext uri="{BB962C8B-B14F-4D97-AF65-F5344CB8AC3E}">
        <p14:creationId xmlns:p14="http://schemas.microsoft.com/office/powerpoint/2010/main" val="4201673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864096"/>
          </a:xfrm>
        </p:spPr>
        <p:txBody>
          <a:bodyPr>
            <a:normAutofit fontScale="90000"/>
          </a:bodyPr>
          <a:lstStyle/>
          <a:p>
            <a:pPr algn="l"/>
            <a:r>
              <a:rPr lang="ja-JP" altLang="en-US" sz="2800" dirty="0">
                <a:solidFill>
                  <a:schemeClr val="tx1"/>
                </a:solidFill>
              </a:rPr>
              <a:t>⑥</a:t>
            </a:r>
            <a:r>
              <a:rPr lang="ja-JP" altLang="en-US" sz="2800" dirty="0" smtClean="0">
                <a:solidFill>
                  <a:schemeClr val="tx1"/>
                </a:solidFill>
              </a:rPr>
              <a:t>　</a:t>
            </a:r>
            <a:r>
              <a:rPr lang="ja-JP" altLang="en-US" sz="2800" dirty="0">
                <a:solidFill>
                  <a:schemeClr val="tx1"/>
                </a:solidFill>
              </a:rPr>
              <a:t>災害</a:t>
            </a:r>
            <a:r>
              <a:rPr lang="ja-JP" altLang="en-US" sz="2800" dirty="0" smtClean="0">
                <a:solidFill>
                  <a:schemeClr val="tx1"/>
                </a:solidFill>
              </a:rPr>
              <a:t>時にともに助けあう制度（災害時</a:t>
            </a:r>
            <a:r>
              <a:rPr lang="en-US" altLang="ja-JP" sz="2800" dirty="0" smtClean="0">
                <a:solidFill>
                  <a:schemeClr val="tx1"/>
                </a:solidFill>
              </a:rPr>
              <a:t/>
            </a:r>
            <a:br>
              <a:rPr lang="en-US" altLang="ja-JP" sz="2800" dirty="0" smtClean="0">
                <a:solidFill>
                  <a:schemeClr val="tx1"/>
                </a:solidFill>
              </a:rPr>
            </a:br>
            <a:r>
              <a:rPr lang="ja-JP" altLang="en-US" sz="2800" dirty="0">
                <a:solidFill>
                  <a:schemeClr val="tx1"/>
                </a:solidFill>
              </a:rPr>
              <a:t>　</a:t>
            </a:r>
            <a:r>
              <a:rPr lang="ja-JP" altLang="en-US" sz="2800" dirty="0" smtClean="0">
                <a:solidFill>
                  <a:schemeClr val="tx1"/>
                </a:solidFill>
              </a:rPr>
              <a:t>　要配慮者</a:t>
            </a:r>
            <a:r>
              <a:rPr lang="ja-JP" altLang="en-US" sz="2800" dirty="0">
                <a:solidFill>
                  <a:schemeClr val="tx1"/>
                </a:solidFill>
              </a:rPr>
              <a:t>支援</a:t>
            </a:r>
            <a:r>
              <a:rPr lang="ja-JP" altLang="en-US" sz="2800" dirty="0" smtClean="0">
                <a:solidFill>
                  <a:schemeClr val="tx1"/>
                </a:solidFill>
              </a:rPr>
              <a:t>制度）のくわしい内容</a:t>
            </a:r>
            <a:endParaRPr kumimoji="1" lang="ja-JP" altLang="en-US" sz="2800" dirty="0">
              <a:solidFill>
                <a:schemeClr val="tx1"/>
              </a:solidFill>
            </a:endParaRPr>
          </a:p>
        </p:txBody>
      </p:sp>
      <p:sp>
        <p:nvSpPr>
          <p:cNvPr id="8" name="テキスト ボックス 7"/>
          <p:cNvSpPr txBox="1"/>
          <p:nvPr/>
        </p:nvSpPr>
        <p:spPr>
          <a:xfrm>
            <a:off x="227856" y="2546479"/>
            <a:ext cx="6513512" cy="3970318"/>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smtClean="0"/>
              <a:t>この制度は、市へ申請書兼台帳を提出することにより登録</a:t>
            </a:r>
            <a:r>
              <a:rPr lang="ja-JP" altLang="en-US" sz="1400" dirty="0"/>
              <a:t>を</a:t>
            </a:r>
            <a:r>
              <a:rPr lang="ja-JP" altLang="en-US" sz="1400" dirty="0" smtClean="0"/>
              <a:t>行う「手上げ方式」です。</a:t>
            </a:r>
            <a:endParaRPr lang="en-US" altLang="ja-JP" sz="1400" dirty="0" smtClean="0"/>
          </a:p>
          <a:p>
            <a:pPr marL="285750" indent="-285750">
              <a:buFont typeface="Arial" panose="020B0604020202020204" pitchFamily="34" charset="0"/>
              <a:buChar char="•"/>
            </a:pPr>
            <a:r>
              <a:rPr lang="ja-JP" altLang="en-US" sz="1400" dirty="0" smtClean="0"/>
              <a:t>申請書</a:t>
            </a:r>
            <a:r>
              <a:rPr lang="ja-JP" altLang="en-US" sz="1400" dirty="0"/>
              <a:t>兼台帳</a:t>
            </a:r>
            <a:r>
              <a:rPr lang="ja-JP" altLang="en-US" sz="1400" dirty="0" smtClean="0"/>
              <a:t>の提出は、民生児童委員を通じて随時受け付けしていますが、定期的に周知を図って登録を促しています。</a:t>
            </a:r>
            <a:endParaRPr lang="en-US" altLang="ja-JP" sz="1400" dirty="0" smtClean="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r>
              <a:rPr lang="ja-JP" altLang="en-US" sz="1400" dirty="0"/>
              <a:t>災害時にともに助けあう</a:t>
            </a:r>
            <a:r>
              <a:rPr lang="ja-JP" altLang="en-US" sz="1400" dirty="0" smtClean="0"/>
              <a:t>制度（災害時要配慮者支援制度）について広報などで周知した後、</a:t>
            </a:r>
            <a:r>
              <a:rPr lang="ja-JP" altLang="en-US" sz="1400" dirty="0"/>
              <a:t>８</a:t>
            </a:r>
            <a:r>
              <a:rPr lang="ja-JP" altLang="en-US" sz="1400" dirty="0" smtClean="0"/>
              <a:t>月に、市から「確認書」を要配慮者へ送付し、次のいずれに当てはまるかの回答を得ます。</a:t>
            </a:r>
            <a:endParaRPr lang="en-US" altLang="ja-JP" sz="1400" dirty="0" smtClean="0"/>
          </a:p>
          <a:p>
            <a:r>
              <a:rPr lang="ja-JP" altLang="en-US" sz="1400" dirty="0" smtClean="0"/>
              <a:t>　　→ア）災害時要配慮者に該当しません（非該当）</a:t>
            </a:r>
            <a:endParaRPr lang="en-US" altLang="ja-JP" sz="1400" dirty="0" smtClean="0"/>
          </a:p>
          <a:p>
            <a:r>
              <a:rPr lang="ja-JP" altLang="en-US" sz="1400" dirty="0"/>
              <a:t>　</a:t>
            </a:r>
            <a:r>
              <a:rPr lang="ja-JP" altLang="en-US" sz="1400" dirty="0" smtClean="0"/>
              <a:t>　　イ）</a:t>
            </a:r>
            <a:r>
              <a:rPr lang="ja-JP" altLang="en-US" sz="1400" dirty="0"/>
              <a:t>災害時要配慮者に該当</a:t>
            </a:r>
            <a:r>
              <a:rPr lang="ja-JP" altLang="en-US" sz="1400" dirty="0" smtClean="0"/>
              <a:t>しますが、登録を希望しません（不同意者）</a:t>
            </a:r>
            <a:endParaRPr lang="en-US" altLang="ja-JP" sz="1400" dirty="0" smtClean="0"/>
          </a:p>
          <a:p>
            <a:r>
              <a:rPr lang="ja-JP" altLang="en-US" sz="1400" dirty="0"/>
              <a:t>　</a:t>
            </a:r>
            <a:r>
              <a:rPr lang="ja-JP" altLang="en-US" sz="1400" dirty="0" smtClean="0"/>
              <a:t>　　ウ）</a:t>
            </a:r>
            <a:r>
              <a:rPr lang="ja-JP" altLang="en-US" sz="1400" dirty="0"/>
              <a:t>災害時要配慮者に該当し、登録を希望</a:t>
            </a:r>
            <a:r>
              <a:rPr lang="ja-JP" altLang="en-US" sz="1400" dirty="0" smtClean="0"/>
              <a:t>します（同意者）</a:t>
            </a:r>
            <a:endParaRPr lang="en-US" altLang="ja-JP" sz="1400" dirty="0" smtClean="0"/>
          </a:p>
          <a:p>
            <a:pPr marL="285750" indent="-285750">
              <a:buFont typeface="Arial" panose="020B0604020202020204" pitchFamily="34" charset="0"/>
              <a:buChar char="•"/>
            </a:pPr>
            <a:r>
              <a:rPr lang="ja-JP" altLang="en-US" sz="1400" dirty="0" smtClean="0"/>
              <a:t>「確認書」により、上記「ウ」の回答が得られた人を対象に、民生児童委員が</a:t>
            </a:r>
            <a:r>
              <a:rPr lang="ja-JP" altLang="en-US" sz="1400" dirty="0"/>
              <a:t>９</a:t>
            </a:r>
            <a:r>
              <a:rPr lang="ja-JP" altLang="en-US" sz="1400" dirty="0" smtClean="0"/>
              <a:t>～</a:t>
            </a:r>
            <a:r>
              <a:rPr lang="ja-JP" altLang="en-US" sz="1400" dirty="0"/>
              <a:t>１１</a:t>
            </a:r>
            <a:r>
              <a:rPr lang="ja-JP" altLang="en-US" sz="1400" dirty="0" smtClean="0"/>
              <a:t>月に戸別訪問します。</a:t>
            </a:r>
            <a:endParaRPr lang="en-US" altLang="ja-JP" sz="1400" dirty="0" smtClean="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r>
              <a:rPr lang="ja-JP" altLang="en-US" sz="1400" dirty="0" smtClean="0"/>
              <a:t>民生</a:t>
            </a:r>
            <a:r>
              <a:rPr lang="ja-JP" altLang="en-US" sz="1400" dirty="0"/>
              <a:t>児童委員の説明を受け、</a:t>
            </a:r>
            <a:r>
              <a:rPr lang="ja-JP" altLang="ja-JP" sz="1400" dirty="0"/>
              <a:t>災害発生時に安全な場所への避難誘導</a:t>
            </a:r>
            <a:r>
              <a:rPr lang="ja-JP" altLang="en-US" sz="1400" dirty="0"/>
              <a:t>など</a:t>
            </a:r>
            <a:r>
              <a:rPr lang="ja-JP" altLang="ja-JP" sz="1400" dirty="0"/>
              <a:t>、地域での支援を希望し、支援を受けるために必要な個人情報を提供することに同意</a:t>
            </a:r>
            <a:r>
              <a:rPr lang="ja-JP" altLang="en-US" sz="1400" dirty="0"/>
              <a:t>する場合は、申請書兼台帳へ必要事項を記入し、市への提出を行い、登録の手続きを進めます</a:t>
            </a:r>
            <a:r>
              <a:rPr lang="ja-JP" altLang="en-US" sz="1400" dirty="0" smtClean="0"/>
              <a:t>。</a:t>
            </a:r>
            <a:endParaRPr lang="en-US" altLang="ja-JP" sz="1400" dirty="0"/>
          </a:p>
        </p:txBody>
      </p:sp>
      <p:sp>
        <p:nvSpPr>
          <p:cNvPr id="3" name="正方形/長方形 2"/>
          <p:cNvSpPr/>
          <p:nvPr/>
        </p:nvSpPr>
        <p:spPr>
          <a:xfrm>
            <a:off x="330756" y="2123728"/>
            <a:ext cx="4826436" cy="400110"/>
          </a:xfrm>
          <a:prstGeom prst="rect">
            <a:avLst/>
          </a:prstGeom>
          <a:noFill/>
        </p:spPr>
        <p:txBody>
          <a:bodyPr wrap="square" lIns="91440" tIns="45720" rIns="91440" bIns="45720">
            <a:spAutoFit/>
          </a:bodyPr>
          <a:lstStyle/>
          <a:p>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１　まず、登録を！（登録の方法）</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3" descr="C:\Users\1334ic\Desktop\shinpai_obaas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9" y="6804909"/>
            <a:ext cx="1040243" cy="1040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1334ic\Desktop\shinpai_ojiis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70" y="6804908"/>
            <a:ext cx="1040243" cy="10402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1334ic\Desktop\building_shiyakusy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224" y="6588224"/>
            <a:ext cx="1256928" cy="1256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3.bp.blogspot.com/-tGdGcQkBTR8/VaMNkr7rsxI/AAAAAAAAvZk/iaAJaehHSuA/s800/man_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573" y="6834729"/>
            <a:ext cx="977631" cy="977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4.bp.blogspot.com/-lHlcU1zWtXA/VaMN1IhzCGI/AAAAAAAAveY/LTzPEbolxZE/s800/woman_6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3204" y="6834729"/>
            <a:ext cx="975916" cy="97763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336638" y="7956376"/>
            <a:ext cx="2676538" cy="510778"/>
          </a:xfrm>
          <a:prstGeom prst="flowChartAlternateProcess">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民生児童委員が</a:t>
            </a:r>
            <a:endParaRPr kumimoji="1" lang="en-US" altLang="ja-JP" sz="1200" dirty="0" smtClean="0"/>
          </a:p>
          <a:p>
            <a:r>
              <a:rPr kumimoji="1" lang="ja-JP" altLang="en-US" sz="1200" dirty="0" smtClean="0"/>
              <a:t>訪問して申請手続きを支援します</a:t>
            </a:r>
            <a:endParaRPr kumimoji="1" lang="ja-JP" altLang="en-US" sz="1200" dirty="0"/>
          </a:p>
        </p:txBody>
      </p:sp>
      <p:sp>
        <p:nvSpPr>
          <p:cNvPr id="15" name="左右矢印 14"/>
          <p:cNvSpPr/>
          <p:nvPr/>
        </p:nvSpPr>
        <p:spPr>
          <a:xfrm>
            <a:off x="1938152" y="7125072"/>
            <a:ext cx="698760" cy="236311"/>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右矢印 15"/>
          <p:cNvSpPr/>
          <p:nvPr/>
        </p:nvSpPr>
        <p:spPr>
          <a:xfrm>
            <a:off x="4670283" y="7132879"/>
            <a:ext cx="764647" cy="2278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17" name="Picture 6" descr="C:\Users\1334ic\Desktop\maruhi_gokuhibunsy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2692" y="7341096"/>
            <a:ext cx="932238" cy="1005109"/>
          </a:xfrm>
          <a:prstGeom prst="rect">
            <a:avLst/>
          </a:prstGeom>
          <a:noFill/>
          <a:extLst>
            <a:ext uri="{909E8E84-426E-40DD-AFC4-6F175D3DCCD1}">
              <a14:hiddenFill xmlns:a14="http://schemas.microsoft.com/office/drawing/2010/main">
                <a:solidFill>
                  <a:srgbClr val="FFFFFF"/>
                </a:solidFill>
              </a14:hiddenFill>
            </a:ext>
          </a:extLst>
        </p:spPr>
      </p:pic>
      <p:sp>
        <p:nvSpPr>
          <p:cNvPr id="18"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18</a:t>
            </a:r>
          </a:p>
        </p:txBody>
      </p:sp>
    </p:spTree>
    <p:extLst>
      <p:ext uri="{BB962C8B-B14F-4D97-AF65-F5344CB8AC3E}">
        <p14:creationId xmlns:p14="http://schemas.microsoft.com/office/powerpoint/2010/main" val="182351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32656" y="-36512"/>
            <a:ext cx="6264696" cy="8710077"/>
          </a:xfrm>
          <a:prstGeom prst="rect">
            <a:avLst/>
          </a:prstGeom>
          <a:noFill/>
        </p:spPr>
        <p:txBody>
          <a:bodyPr wrap="square" rtlCol="0">
            <a:spAutoFit/>
          </a:bodyPr>
          <a:lstStyle/>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r>
              <a:rPr lang="ja-JP" altLang="en-US" sz="1400" dirty="0" smtClean="0"/>
              <a:t>様式の</a:t>
            </a:r>
            <a:r>
              <a:rPr lang="ja-JP" altLang="en-US" sz="1400" dirty="0"/>
              <a:t>見本</a:t>
            </a:r>
            <a:r>
              <a:rPr lang="ja-JP" altLang="en-US" sz="1400" dirty="0" smtClean="0"/>
              <a:t>は２６・２７ページ、書き方見本は２８・２９ページにあります。</a:t>
            </a:r>
            <a:endParaRPr lang="en-US" altLang="ja-JP" sz="1400" dirty="0" smtClean="0"/>
          </a:p>
          <a:p>
            <a:pPr marL="285750" indent="-285750">
              <a:buFont typeface="Arial" panose="020B0604020202020204" pitchFamily="34" charset="0"/>
              <a:buChar char="•"/>
            </a:pPr>
            <a:r>
              <a:rPr lang="en-US" altLang="ja-JP" sz="1400" dirty="0" smtClean="0"/>
              <a:t>A</a:t>
            </a:r>
            <a:r>
              <a:rPr lang="ja-JP" altLang="en-US" sz="1400" dirty="0" smtClean="0"/>
              <a:t>３サイズで</a:t>
            </a:r>
            <a:r>
              <a:rPr lang="ja-JP" altLang="en-US" sz="1400" dirty="0"/>
              <a:t>３</a:t>
            </a:r>
            <a:r>
              <a:rPr lang="ja-JP" altLang="en-US" sz="1400" dirty="0" smtClean="0"/>
              <a:t>枚複写、それぞれ</a:t>
            </a:r>
            <a:endParaRPr lang="en-US" altLang="ja-JP" sz="1400" dirty="0" smtClean="0"/>
          </a:p>
          <a:p>
            <a:r>
              <a:rPr lang="ja-JP" altLang="en-US" sz="1400" dirty="0"/>
              <a:t>　</a:t>
            </a:r>
            <a:r>
              <a:rPr lang="ja-JP" altLang="en-US" sz="1400" dirty="0" smtClean="0"/>
              <a:t>　①市へ提出分（写しを自治会、自主防災会へ提供しています）</a:t>
            </a:r>
            <a:endParaRPr lang="en-US" altLang="ja-JP" sz="1400" dirty="0" smtClean="0"/>
          </a:p>
          <a:p>
            <a:r>
              <a:rPr lang="ja-JP" altLang="en-US" sz="1400" dirty="0"/>
              <a:t>　</a:t>
            </a:r>
            <a:r>
              <a:rPr lang="ja-JP" altLang="en-US" sz="1400" dirty="0" smtClean="0"/>
              <a:t>　②民生児童委員控分</a:t>
            </a:r>
            <a:endParaRPr lang="en-US" altLang="ja-JP" sz="1400" dirty="0" smtClean="0"/>
          </a:p>
          <a:p>
            <a:r>
              <a:rPr lang="ja-JP" altLang="en-US" sz="1400" dirty="0"/>
              <a:t>　</a:t>
            </a:r>
            <a:r>
              <a:rPr lang="ja-JP" altLang="en-US" sz="1400" dirty="0" smtClean="0"/>
              <a:t>　③申請者控え分（命のカプセルに保管します）</a:t>
            </a:r>
            <a:endParaRPr lang="en-US" altLang="ja-JP" sz="1400" dirty="0" smtClean="0"/>
          </a:p>
          <a:p>
            <a:r>
              <a:rPr lang="ja-JP" altLang="en-US" sz="1400" dirty="0"/>
              <a:t>　</a:t>
            </a:r>
            <a:r>
              <a:rPr lang="ja-JP" altLang="en-US" sz="1400" dirty="0" smtClean="0"/>
              <a:t>となっています。</a:t>
            </a:r>
            <a:endParaRPr lang="en-US" altLang="ja-JP" sz="1400" dirty="0" smtClean="0"/>
          </a:p>
          <a:p>
            <a:pPr marL="285750" indent="-285750">
              <a:buFont typeface="Arial" panose="020B0604020202020204" pitchFamily="34" charset="0"/>
              <a:buChar char="•"/>
            </a:pPr>
            <a:r>
              <a:rPr lang="ja-JP" altLang="en-US" sz="1400" dirty="0" smtClean="0"/>
              <a:t>提出後、登録内容に変更が生じたときは、民生児童委員を通じて変更届（様式の見本は３０・３１ページにあります）を市へ提出します。</a:t>
            </a:r>
            <a:endParaRPr lang="en-US" altLang="ja-JP" sz="1400" dirty="0"/>
          </a:p>
          <a:p>
            <a:pPr marL="285750" indent="-285750">
              <a:buFont typeface="Arial" panose="020B0604020202020204" pitchFamily="34" charset="0"/>
              <a:buChar char="•"/>
            </a:pPr>
            <a:endParaRPr lang="en-US" altLang="ja-JP" sz="1100" dirty="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r>
              <a:rPr lang="ja-JP" altLang="en-US" sz="1400" dirty="0" smtClean="0"/>
              <a:t>市</a:t>
            </a:r>
            <a:r>
              <a:rPr lang="ja-JP" altLang="en-US" sz="1400" dirty="0"/>
              <a:t>は、次の２種類の「災害時要配慮者支援名簿」を作成します。</a:t>
            </a:r>
            <a:endParaRPr lang="en-US" altLang="ja-JP" sz="1400" dirty="0"/>
          </a:p>
          <a:p>
            <a:pPr marL="285750" indent="-285750">
              <a:buFont typeface="Arial" panose="020B0604020202020204" pitchFamily="34" charset="0"/>
              <a:buChar char="•"/>
            </a:pPr>
            <a:r>
              <a:rPr lang="ja-JP" altLang="en-US" sz="1400" dirty="0"/>
              <a:t>同意</a:t>
            </a:r>
            <a:r>
              <a:rPr lang="ja-JP" altLang="en-US" sz="1400" dirty="0" smtClean="0"/>
              <a:t>名簿</a:t>
            </a:r>
            <a:endParaRPr lang="en-US" altLang="ja-JP" sz="1400" dirty="0"/>
          </a:p>
          <a:p>
            <a:r>
              <a:rPr lang="ja-JP" altLang="en-US" sz="1400" dirty="0"/>
              <a:t>　</a:t>
            </a:r>
            <a:r>
              <a:rPr lang="ja-JP" altLang="en-US" sz="1400" dirty="0" smtClean="0"/>
              <a:t>　申請書兼</a:t>
            </a:r>
            <a:r>
              <a:rPr lang="ja-JP" altLang="en-US" sz="1400" dirty="0"/>
              <a:t>台帳の情報にもとづいて、自治会ごと、民生児童委員</a:t>
            </a:r>
            <a:r>
              <a:rPr lang="ja-JP" altLang="en-US" sz="1400" dirty="0" smtClean="0"/>
              <a:t>ごと</a:t>
            </a:r>
            <a:r>
              <a:rPr lang="ja-JP" altLang="en-US" sz="1400" dirty="0"/>
              <a:t>に</a:t>
            </a:r>
            <a:r>
              <a:rPr lang="ja-JP" altLang="en-US" sz="1400" dirty="0" smtClean="0"/>
              <a:t>作</a:t>
            </a:r>
            <a:endParaRPr lang="en-US" altLang="ja-JP" sz="1400" dirty="0" smtClean="0"/>
          </a:p>
          <a:p>
            <a:r>
              <a:rPr lang="ja-JP" altLang="en-US" sz="1400" dirty="0"/>
              <a:t>　</a:t>
            </a:r>
            <a:r>
              <a:rPr lang="ja-JP" altLang="en-US" sz="1400" dirty="0" smtClean="0"/>
              <a:t>　成して</a:t>
            </a:r>
            <a:r>
              <a:rPr lang="ja-JP" altLang="en-US" sz="1400" dirty="0"/>
              <a:t>います。</a:t>
            </a:r>
            <a:endParaRPr lang="en-US" altLang="ja-JP" sz="1400" dirty="0"/>
          </a:p>
          <a:p>
            <a:pPr marL="285750" indent="-285750">
              <a:buFont typeface="Arial" panose="020B0604020202020204" pitchFamily="34" charset="0"/>
              <a:buChar char="•"/>
            </a:pPr>
            <a:r>
              <a:rPr lang="ja-JP" altLang="en-US" sz="1400" dirty="0"/>
              <a:t>不同意</a:t>
            </a:r>
            <a:r>
              <a:rPr lang="ja-JP" altLang="en-US" sz="1400" dirty="0" smtClean="0"/>
              <a:t>名簿</a:t>
            </a:r>
            <a:endParaRPr lang="en-US" altLang="ja-JP" sz="1400" dirty="0"/>
          </a:p>
          <a:p>
            <a:r>
              <a:rPr lang="ja-JP" altLang="en-US" sz="1400" dirty="0" smtClean="0"/>
              <a:t>　　行政</a:t>
            </a:r>
            <a:r>
              <a:rPr lang="ja-JP" altLang="en-US" sz="1400" dirty="0"/>
              <a:t>が保有する基礎情報のみで</a:t>
            </a:r>
            <a:r>
              <a:rPr lang="ja-JP" altLang="ja-JP" sz="1400" dirty="0"/>
              <a:t>作成</a:t>
            </a:r>
            <a:r>
              <a:rPr lang="ja-JP" altLang="en-US" sz="1400" dirty="0"/>
              <a:t>しています。</a:t>
            </a:r>
            <a:endParaRPr lang="en-US" altLang="ja-JP" sz="1400" dirty="0"/>
          </a:p>
          <a:p>
            <a:endParaRPr lang="en-US" altLang="ja-JP" sz="11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smtClean="0"/>
          </a:p>
          <a:p>
            <a:r>
              <a:rPr lang="en-US" altLang="ja-JP" sz="1400" dirty="0" smtClean="0"/>
              <a:t>【</a:t>
            </a:r>
            <a:r>
              <a:rPr lang="ja-JP" altLang="en-US" sz="1400" dirty="0" smtClean="0"/>
              <a:t>同意名簿</a:t>
            </a:r>
            <a:r>
              <a:rPr lang="en-US" altLang="ja-JP" sz="1400" dirty="0" smtClean="0"/>
              <a:t>】</a:t>
            </a:r>
          </a:p>
          <a:p>
            <a:pPr marL="285750" indent="-285750">
              <a:buFont typeface="Arial" panose="020B0604020202020204" pitchFamily="34" charset="0"/>
              <a:buChar char="•"/>
            </a:pPr>
            <a:r>
              <a:rPr lang="ja-JP" altLang="ja-JP" sz="1400" dirty="0" smtClean="0"/>
              <a:t>平常</a:t>
            </a:r>
            <a:r>
              <a:rPr lang="ja-JP" altLang="ja-JP" sz="1400" dirty="0"/>
              <a:t>時</a:t>
            </a:r>
            <a:r>
              <a:rPr lang="ja-JP" altLang="ja-JP" sz="1400" dirty="0" smtClean="0"/>
              <a:t>から</a:t>
            </a:r>
            <a:r>
              <a:rPr lang="ja-JP" altLang="en-US" sz="1400" dirty="0"/>
              <a:t>自治会、自主防災会、民生児童委員などの避難支援者等関係者</a:t>
            </a:r>
            <a:r>
              <a:rPr lang="ja-JP" altLang="ja-JP" sz="1400" dirty="0" smtClean="0"/>
              <a:t>へ</a:t>
            </a:r>
            <a:r>
              <a:rPr lang="ja-JP" altLang="en-US" sz="1400" dirty="0" smtClean="0"/>
              <a:t>、申請書兼</a:t>
            </a:r>
            <a:r>
              <a:rPr lang="ja-JP" altLang="en-US" sz="1400" dirty="0"/>
              <a:t>台帳の</a:t>
            </a:r>
            <a:r>
              <a:rPr lang="ja-JP" altLang="en-US" sz="1400" dirty="0" smtClean="0"/>
              <a:t>写しまたは、個別計画用紙とともに</a:t>
            </a:r>
            <a:r>
              <a:rPr lang="ja-JP" altLang="ja-JP" sz="1400" dirty="0" smtClean="0"/>
              <a:t>情報</a:t>
            </a:r>
            <a:r>
              <a:rPr lang="ja-JP" altLang="ja-JP" sz="1400" dirty="0"/>
              <a:t>提供</a:t>
            </a:r>
            <a:r>
              <a:rPr lang="ja-JP" altLang="en-US" sz="1400" dirty="0"/>
              <a:t>し、</a:t>
            </a:r>
            <a:r>
              <a:rPr lang="ja-JP" altLang="ja-JP" sz="1400" dirty="0"/>
              <a:t>共有</a:t>
            </a:r>
            <a:r>
              <a:rPr lang="ja-JP" altLang="en-US" sz="1400" dirty="0"/>
              <a:t>と</a:t>
            </a:r>
            <a:r>
              <a:rPr lang="ja-JP" altLang="ja-JP" sz="1400" dirty="0"/>
              <a:t>活用を進め</a:t>
            </a:r>
            <a:r>
              <a:rPr lang="ja-JP" altLang="en-US" sz="1400" dirty="0"/>
              <a:t>ます</a:t>
            </a:r>
            <a:r>
              <a:rPr lang="ja-JP" altLang="en-US" sz="1400" dirty="0" smtClean="0"/>
              <a:t>。</a:t>
            </a:r>
            <a:endParaRPr lang="en-US" altLang="ja-JP" sz="1400" dirty="0"/>
          </a:p>
          <a:p>
            <a:pPr marL="285750" indent="-285750">
              <a:buFont typeface="Arial" panose="020B0604020202020204" pitchFamily="34" charset="0"/>
              <a:buChar char="•"/>
            </a:pPr>
            <a:r>
              <a:rPr lang="ja-JP" altLang="en-US" sz="1400" dirty="0" smtClean="0"/>
              <a:t>年に</a:t>
            </a:r>
            <a:r>
              <a:rPr lang="ja-JP" altLang="en-US" sz="1400" dirty="0"/>
              <a:t>１</a:t>
            </a:r>
            <a:r>
              <a:rPr lang="ja-JP" altLang="en-US" sz="1400" dirty="0" smtClean="0"/>
              <a:t>回更新を行い、その</a:t>
            </a:r>
            <a:r>
              <a:rPr lang="ja-JP" altLang="en-US" sz="1400" dirty="0"/>
              <a:t>年に</a:t>
            </a:r>
            <a:r>
              <a:rPr lang="ja-JP" altLang="en-US" sz="1400" dirty="0" smtClean="0"/>
              <a:t>活用いただ</a:t>
            </a:r>
            <a:r>
              <a:rPr lang="ja-JP" altLang="en-US" sz="1400" dirty="0"/>
              <a:t>く</a:t>
            </a:r>
            <a:r>
              <a:rPr lang="ja-JP" altLang="en-US" sz="1400" dirty="0" smtClean="0"/>
              <a:t>最新の名簿として、</a:t>
            </a:r>
            <a:r>
              <a:rPr lang="ja-JP" altLang="en-US" sz="1400" dirty="0"/>
              <a:t>１</a:t>
            </a:r>
            <a:r>
              <a:rPr lang="ja-JP" altLang="en-US" sz="1400" dirty="0" smtClean="0"/>
              <a:t>月に自治会長会定例会で、</a:t>
            </a:r>
            <a:r>
              <a:rPr lang="ja-JP" altLang="en-US" sz="1400" dirty="0"/>
              <a:t>２</a:t>
            </a:r>
            <a:r>
              <a:rPr lang="ja-JP" altLang="en-US" sz="1400" dirty="0" smtClean="0"/>
              <a:t>月に各地区民生児童委員協議会定例会で、提供します。</a:t>
            </a:r>
            <a:endParaRPr lang="en-US" altLang="ja-JP" sz="1400" dirty="0"/>
          </a:p>
          <a:p>
            <a:pPr marL="285750" indent="-285750">
              <a:buFont typeface="Arial" panose="020B0604020202020204" pitchFamily="34" charset="0"/>
              <a:buChar char="•"/>
            </a:pPr>
            <a:r>
              <a:rPr lang="ja-JP" altLang="en-US" sz="1400" dirty="0" smtClean="0"/>
              <a:t>随時申請により登録者が追加された場合や変更届により登録情報に変更があった場合などは、その都度その旨を知らせるとともに、保有する情報の更新を</a:t>
            </a:r>
            <a:r>
              <a:rPr lang="ja-JP" altLang="en-US" sz="1400" dirty="0"/>
              <a:t>依頼</a:t>
            </a:r>
            <a:r>
              <a:rPr lang="ja-JP" altLang="en-US" sz="1400" dirty="0" smtClean="0"/>
              <a:t>します。</a:t>
            </a:r>
            <a:endParaRPr lang="en-US" altLang="ja-JP" sz="1400" dirty="0" smtClean="0"/>
          </a:p>
          <a:p>
            <a:pPr marL="285750" indent="-285750">
              <a:buFont typeface="Arial" panose="020B0604020202020204" pitchFamily="34" charset="0"/>
              <a:buChar char="•"/>
            </a:pPr>
            <a:endParaRPr lang="en-US" altLang="ja-JP" sz="1400" dirty="0" smtClean="0"/>
          </a:p>
          <a:p>
            <a:r>
              <a:rPr lang="en-US" altLang="ja-JP" sz="1400" dirty="0" smtClean="0"/>
              <a:t>【</a:t>
            </a:r>
            <a:r>
              <a:rPr lang="ja-JP" altLang="en-US" sz="1400" dirty="0" smtClean="0"/>
              <a:t>全体名簿（不同意</a:t>
            </a:r>
            <a:r>
              <a:rPr lang="ja-JP" altLang="en-US" sz="1400" dirty="0"/>
              <a:t>名簿を</a:t>
            </a:r>
            <a:r>
              <a:rPr lang="ja-JP" altLang="en-US" sz="1400" dirty="0" smtClean="0"/>
              <a:t>含む）</a:t>
            </a:r>
            <a:r>
              <a:rPr lang="en-US" altLang="ja-JP" sz="1400" dirty="0" smtClean="0"/>
              <a:t>】</a:t>
            </a:r>
          </a:p>
          <a:p>
            <a:pPr marL="285750" indent="-285750">
              <a:buFont typeface="Arial" panose="020B0604020202020204" pitchFamily="34" charset="0"/>
              <a:buChar char="•"/>
            </a:pPr>
            <a:r>
              <a:rPr lang="ja-JP" altLang="ja-JP" sz="1400" dirty="0" smtClean="0"/>
              <a:t>災害</a:t>
            </a:r>
            <a:r>
              <a:rPr lang="ja-JP" altLang="ja-JP" sz="1400" dirty="0"/>
              <a:t>対策基本法における「避難行動要支援者名簿」を</a:t>
            </a:r>
            <a:r>
              <a:rPr lang="ja-JP" altLang="ja-JP" sz="1400" dirty="0" smtClean="0"/>
              <a:t>兼ね</a:t>
            </a:r>
            <a:r>
              <a:rPr lang="ja-JP" altLang="en-US" sz="1400" dirty="0" smtClean="0"/>
              <a:t>ています。</a:t>
            </a:r>
            <a:endParaRPr lang="en-US" altLang="ja-JP" sz="1400" dirty="0"/>
          </a:p>
          <a:p>
            <a:pPr marL="285750" indent="-285750">
              <a:buFont typeface="Arial" panose="020B0604020202020204" pitchFamily="34" charset="0"/>
              <a:buChar char="•"/>
            </a:pPr>
            <a:r>
              <a:rPr lang="ja-JP" altLang="ja-JP" sz="1400" dirty="0" smtClean="0"/>
              <a:t>災害</a:t>
            </a:r>
            <a:r>
              <a:rPr lang="ja-JP" altLang="ja-JP" sz="1400" dirty="0"/>
              <a:t>発生時であって、要配慮者の生命・身体を保護するために特に必要があると認めるときは</a:t>
            </a:r>
            <a:r>
              <a:rPr lang="ja-JP" altLang="ja-JP" sz="1400" dirty="0" smtClean="0"/>
              <a:t>、</a:t>
            </a:r>
            <a:r>
              <a:rPr lang="ja-JP" altLang="ja-JP" sz="1400" dirty="0"/>
              <a:t>避難支援者等</a:t>
            </a:r>
            <a:r>
              <a:rPr lang="ja-JP" altLang="ja-JP" sz="1400" dirty="0" smtClean="0"/>
              <a:t>関係者</a:t>
            </a:r>
            <a:r>
              <a:rPr lang="ja-JP" altLang="en-US" sz="1400" dirty="0" smtClean="0"/>
              <a:t>へ</a:t>
            </a:r>
            <a:r>
              <a:rPr lang="ja-JP" altLang="ja-JP" sz="1400" dirty="0" smtClean="0"/>
              <a:t>情報</a:t>
            </a:r>
            <a:r>
              <a:rPr lang="ja-JP" altLang="en-US" sz="1400" dirty="0" smtClean="0"/>
              <a:t>を</a:t>
            </a:r>
            <a:r>
              <a:rPr lang="ja-JP" altLang="ja-JP" sz="1400" dirty="0" smtClean="0"/>
              <a:t>提供</a:t>
            </a:r>
            <a:r>
              <a:rPr lang="ja-JP" altLang="en-US" sz="1400" dirty="0" smtClean="0"/>
              <a:t>することができます。</a:t>
            </a:r>
            <a:endParaRPr lang="en-US" altLang="ja-JP" sz="1400" dirty="0"/>
          </a:p>
        </p:txBody>
      </p:sp>
      <p:sp>
        <p:nvSpPr>
          <p:cNvPr id="3" name="正方形/長方形 2"/>
          <p:cNvSpPr/>
          <p:nvPr/>
        </p:nvSpPr>
        <p:spPr>
          <a:xfrm>
            <a:off x="332656" y="251520"/>
            <a:ext cx="3168352" cy="400110"/>
          </a:xfrm>
          <a:prstGeom prst="rect">
            <a:avLst/>
          </a:prstGeom>
          <a:noFill/>
        </p:spPr>
        <p:txBody>
          <a:bodyPr wrap="square" lIns="91440" tIns="45720" rIns="91440" bIns="45720">
            <a:spAutoFit/>
          </a:bodyPr>
          <a:lstStyle/>
          <a:p>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２　申請書兼台帳の内容</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正方形/長方形 5"/>
          <p:cNvSpPr/>
          <p:nvPr/>
        </p:nvSpPr>
        <p:spPr>
          <a:xfrm>
            <a:off x="318125" y="4572000"/>
            <a:ext cx="3168352" cy="400110"/>
          </a:xfrm>
          <a:prstGeom prst="rect">
            <a:avLst/>
          </a:prstGeom>
          <a:noFill/>
        </p:spPr>
        <p:txBody>
          <a:bodyPr wrap="square" lIns="91440" tIns="45720" rIns="91440" bIns="45720">
            <a:spAutoFit/>
          </a:bodyPr>
          <a:lstStyle/>
          <a:p>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４</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名簿の提供と共有</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正方形/長方形 6"/>
          <p:cNvSpPr/>
          <p:nvPr/>
        </p:nvSpPr>
        <p:spPr>
          <a:xfrm>
            <a:off x="332656" y="2699792"/>
            <a:ext cx="3168352" cy="400110"/>
          </a:xfrm>
          <a:prstGeom prst="rect">
            <a:avLst/>
          </a:prstGeom>
          <a:noFill/>
        </p:spPr>
        <p:txBody>
          <a:bodyPr wrap="square" lIns="91440" tIns="45720" rIns="91440" bIns="45720">
            <a:spAutoFit/>
          </a:bodyPr>
          <a:lstStyle/>
          <a:p>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３　名簿の作成</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スライド番号プレースホルダー 1"/>
          <p:cNvSpPr>
            <a:spLocks noGrp="1"/>
          </p:cNvSpPr>
          <p:nvPr>
            <p:ph type="sldNum" sz="quarter" idx="12"/>
          </p:nvPr>
        </p:nvSpPr>
        <p:spPr/>
        <p:txBody>
          <a:bodyPr/>
          <a:lstStyle/>
          <a:p>
            <a:r>
              <a:rPr kumimoji="1" lang="en-US" altLang="ja-JP" dirty="0" smtClean="0"/>
              <a:t>19</a:t>
            </a:r>
            <a:endParaRPr kumimoji="1" lang="ja-JP" altLang="en-US" dirty="0"/>
          </a:p>
        </p:txBody>
      </p:sp>
    </p:spTree>
    <p:extLst>
      <p:ext uri="{BB962C8B-B14F-4D97-AF65-F5344CB8AC3E}">
        <p14:creationId xmlns:p14="http://schemas.microsoft.com/office/powerpoint/2010/main" val="2598567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48680" y="395536"/>
            <a:ext cx="5832648" cy="523220"/>
          </a:xfrm>
          <a:prstGeom prst="rect">
            <a:avLst/>
          </a:prstGeom>
          <a:noFill/>
        </p:spPr>
        <p:txBody>
          <a:bodyPr wrap="square" rtlCol="0">
            <a:spAutoFit/>
          </a:bodyPr>
          <a:lstStyle/>
          <a:p>
            <a:endParaRPr lang="en-US" altLang="ja-JP" sz="1400" dirty="0" smtClean="0"/>
          </a:p>
          <a:p>
            <a:pPr marL="285750" indent="-285750">
              <a:buFont typeface="Arial" panose="020B0604020202020204" pitchFamily="34" charset="0"/>
              <a:buChar char="•"/>
            </a:pPr>
            <a:endParaRPr lang="ja-JP" altLang="en-US" sz="1400" dirty="0" smtClean="0"/>
          </a:p>
        </p:txBody>
      </p:sp>
      <p:sp>
        <p:nvSpPr>
          <p:cNvPr id="3" name="正方形/長方形 2"/>
          <p:cNvSpPr/>
          <p:nvPr/>
        </p:nvSpPr>
        <p:spPr>
          <a:xfrm>
            <a:off x="332656" y="251520"/>
            <a:ext cx="6336704" cy="400110"/>
          </a:xfrm>
          <a:prstGeom prst="rect">
            <a:avLst/>
          </a:prstGeom>
          <a:noFill/>
        </p:spPr>
        <p:txBody>
          <a:bodyPr wrap="square" lIns="91440" tIns="45720" rIns="91440" bIns="45720">
            <a:spAutoFit/>
          </a:bodyPr>
          <a:lstStyle/>
          <a:p>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５　自治会、自主防災会で保管の同意名簿の更新手順</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テキスト ボックス 6"/>
          <p:cNvSpPr txBox="1"/>
          <p:nvPr/>
        </p:nvSpPr>
        <p:spPr>
          <a:xfrm>
            <a:off x="294602" y="611560"/>
            <a:ext cx="6264696" cy="523220"/>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smtClean="0"/>
              <a:t>毎年</a:t>
            </a:r>
            <a:r>
              <a:rPr lang="ja-JP" altLang="en-US" sz="1400" dirty="0"/>
              <a:t>１</a:t>
            </a:r>
            <a:r>
              <a:rPr lang="ja-JP" altLang="en-US" sz="1400" dirty="0" smtClean="0"/>
              <a:t>月の自治会長会で配付</a:t>
            </a:r>
            <a:r>
              <a:rPr lang="ja-JP" altLang="en-US" sz="1400" dirty="0"/>
              <a:t>する</a:t>
            </a:r>
            <a:r>
              <a:rPr lang="ja-JP" altLang="en-US" sz="1400" dirty="0" smtClean="0"/>
              <a:t>資料の目録と、更新作業手順です。</a:t>
            </a:r>
            <a:endParaRPr lang="en-US" altLang="ja-JP" sz="1400" dirty="0" smtClean="0"/>
          </a:p>
          <a:p>
            <a:pPr marL="285750" indent="-285750">
              <a:buFont typeface="Arial" panose="020B0604020202020204" pitchFamily="34" charset="0"/>
              <a:buChar char="•"/>
            </a:pPr>
            <a:r>
              <a:rPr lang="ja-JP" altLang="en-US" sz="1400" dirty="0" smtClean="0"/>
              <a:t>様式の見本は３２・３３ページにあります。</a:t>
            </a:r>
            <a:endParaRPr lang="en-US" altLang="ja-JP" sz="1400" dirty="0"/>
          </a:p>
        </p:txBody>
      </p:sp>
      <p:graphicFrame>
        <p:nvGraphicFramePr>
          <p:cNvPr id="4" name="表 3"/>
          <p:cNvGraphicFramePr>
            <a:graphicFrameLocks noGrp="1"/>
          </p:cNvGraphicFramePr>
          <p:nvPr>
            <p:extLst>
              <p:ext uri="{D42A27DB-BD31-4B8C-83A1-F6EECF244321}">
                <p14:modId xmlns:p14="http://schemas.microsoft.com/office/powerpoint/2010/main" val="3044083996"/>
              </p:ext>
            </p:extLst>
          </p:nvPr>
        </p:nvGraphicFramePr>
        <p:xfrm>
          <a:off x="268561" y="1142723"/>
          <a:ext cx="6400799" cy="3275577"/>
        </p:xfrm>
        <a:graphic>
          <a:graphicData uri="http://schemas.openxmlformats.org/drawingml/2006/table">
            <a:tbl>
              <a:tblPr firstRow="1" firstCol="1" bandRow="1">
                <a:tableStyleId>{5C22544A-7EE6-4342-B048-85BDC9FD1C3A}</a:tableStyleId>
              </a:tblPr>
              <a:tblGrid>
                <a:gridCol w="2296343"/>
                <a:gridCol w="4104456"/>
              </a:tblGrid>
              <a:tr h="206340">
                <a:tc gridSpan="2">
                  <a:txBody>
                    <a:bodyPr/>
                    <a:lstStyle/>
                    <a:p>
                      <a:pPr algn="ctr">
                        <a:spcAft>
                          <a:spcPts val="0"/>
                        </a:spcAft>
                      </a:pPr>
                      <a:r>
                        <a:rPr lang="ja-JP" sz="1100" kern="100" dirty="0">
                          <a:effectLst/>
                        </a:rPr>
                        <a:t>配　布　資　料　目　録</a:t>
                      </a:r>
                      <a:endParaRPr lang="ja-JP" sz="1100" kern="100" dirty="0">
                        <a:effectLst/>
                        <a:latin typeface="Century"/>
                        <a:ea typeface="ＭＳ 明朝"/>
                        <a:cs typeface="Times New Roman"/>
                      </a:endParaRPr>
                    </a:p>
                  </a:txBody>
                  <a:tcPr marL="65931" marR="65931" marT="0" marB="0" anchor="ctr"/>
                </a:tc>
                <a:tc hMerge="1">
                  <a:txBody>
                    <a:bodyPr/>
                    <a:lstStyle/>
                    <a:p>
                      <a:endParaRPr kumimoji="1" lang="ja-JP" altLang="en-US"/>
                    </a:p>
                  </a:txBody>
                  <a:tcPr/>
                </a:tc>
              </a:tr>
              <a:tr h="463959">
                <a:tc>
                  <a:txBody>
                    <a:bodyPr/>
                    <a:lstStyle/>
                    <a:p>
                      <a:pPr algn="just">
                        <a:spcAft>
                          <a:spcPts val="0"/>
                        </a:spcAft>
                      </a:pPr>
                      <a:r>
                        <a:rPr lang="ja-JP" sz="1100" kern="100" dirty="0">
                          <a:effectLst/>
                        </a:rPr>
                        <a:t>①　受領書</a:t>
                      </a:r>
                      <a:endParaRPr lang="ja-JP" sz="1100" kern="100" dirty="0">
                        <a:effectLst/>
                        <a:latin typeface="Century"/>
                        <a:ea typeface="ＭＳ 明朝"/>
                        <a:cs typeface="Times New Roman"/>
                      </a:endParaRPr>
                    </a:p>
                  </a:txBody>
                  <a:tcPr marL="65931" marR="65931" marT="0" marB="0" anchor="ctr"/>
                </a:tc>
                <a:tc>
                  <a:txBody>
                    <a:bodyPr/>
                    <a:lstStyle/>
                    <a:p>
                      <a:pPr algn="just">
                        <a:spcAft>
                          <a:spcPts val="0"/>
                        </a:spcAft>
                      </a:pPr>
                      <a:r>
                        <a:rPr lang="ja-JP" sz="1100" kern="100" dirty="0" smtClean="0">
                          <a:effectLst/>
                        </a:rPr>
                        <a:t>名簿</a:t>
                      </a:r>
                      <a:r>
                        <a:rPr lang="ja-JP" altLang="en-US" sz="1100" kern="100" dirty="0" smtClean="0">
                          <a:effectLst/>
                        </a:rPr>
                        <a:t>など</a:t>
                      </a:r>
                      <a:r>
                        <a:rPr lang="ja-JP" sz="1100" kern="100" dirty="0" smtClean="0">
                          <a:effectLst/>
                        </a:rPr>
                        <a:t>の</a:t>
                      </a:r>
                      <a:r>
                        <a:rPr lang="ja-JP" sz="1100" kern="100" dirty="0">
                          <a:effectLst/>
                        </a:rPr>
                        <a:t>受け取りを確認するための書類です。</a:t>
                      </a:r>
                    </a:p>
                    <a:p>
                      <a:pPr algn="just">
                        <a:spcAft>
                          <a:spcPts val="0"/>
                        </a:spcAft>
                      </a:pPr>
                      <a:r>
                        <a:rPr lang="ja-JP" sz="1100" kern="100" dirty="0">
                          <a:effectLst/>
                        </a:rPr>
                        <a:t>本日、ご署名の上、ご提出願います。</a:t>
                      </a:r>
                      <a:endParaRPr lang="ja-JP" sz="1100" kern="100" dirty="0">
                        <a:effectLst/>
                        <a:latin typeface="Century"/>
                        <a:ea typeface="ＭＳ 明朝"/>
                        <a:cs typeface="Times New Roman"/>
                      </a:endParaRPr>
                    </a:p>
                  </a:txBody>
                  <a:tcPr marL="65931" marR="65931" marT="0" marB="0" anchor="ctr"/>
                </a:tc>
              </a:tr>
              <a:tr h="206340">
                <a:tc>
                  <a:txBody>
                    <a:bodyPr/>
                    <a:lstStyle/>
                    <a:p>
                      <a:pPr algn="just">
                        <a:spcAft>
                          <a:spcPts val="0"/>
                        </a:spcAft>
                      </a:pPr>
                      <a:r>
                        <a:rPr lang="ja-JP" sz="1100" kern="100">
                          <a:effectLst/>
                        </a:rPr>
                        <a:t>②　返却及び保管先報告書</a:t>
                      </a:r>
                      <a:endParaRPr lang="ja-JP" sz="1100" kern="100">
                        <a:effectLst/>
                        <a:latin typeface="Century"/>
                        <a:ea typeface="ＭＳ 明朝"/>
                        <a:cs typeface="Times New Roman"/>
                      </a:endParaRPr>
                    </a:p>
                  </a:txBody>
                  <a:tcPr marL="65931" marR="65931" marT="0" marB="0" anchor="ctr"/>
                </a:tc>
                <a:tc>
                  <a:txBody>
                    <a:bodyPr/>
                    <a:lstStyle/>
                    <a:p>
                      <a:pPr algn="just">
                        <a:spcAft>
                          <a:spcPts val="0"/>
                        </a:spcAft>
                      </a:pPr>
                      <a:r>
                        <a:rPr lang="ja-JP" sz="1100" kern="100">
                          <a:effectLst/>
                        </a:rPr>
                        <a:t>不要となった書類を市に返却する際に用いる書類です。</a:t>
                      </a:r>
                      <a:endParaRPr lang="ja-JP" sz="1100" kern="100">
                        <a:effectLst/>
                        <a:latin typeface="Century"/>
                        <a:ea typeface="ＭＳ 明朝"/>
                        <a:cs typeface="Times New Roman"/>
                      </a:endParaRPr>
                    </a:p>
                  </a:txBody>
                  <a:tcPr marL="65931" marR="65931" marT="0" marB="0" anchor="ctr"/>
                </a:tc>
              </a:tr>
              <a:tr h="483494">
                <a:tc>
                  <a:txBody>
                    <a:bodyPr/>
                    <a:lstStyle/>
                    <a:p>
                      <a:pPr algn="just">
                        <a:spcAft>
                          <a:spcPts val="0"/>
                        </a:spcAft>
                      </a:pPr>
                      <a:r>
                        <a:rPr lang="ja-JP" sz="1100" kern="100" dirty="0">
                          <a:effectLst/>
                        </a:rPr>
                        <a:t>③　</a:t>
                      </a:r>
                      <a:r>
                        <a:rPr lang="ja-JP" sz="1100" kern="100" dirty="0" smtClean="0">
                          <a:effectLst/>
                        </a:rPr>
                        <a:t>自治会別</a:t>
                      </a:r>
                      <a:r>
                        <a:rPr lang="ja-JP" altLang="en-US" sz="1100" kern="100" dirty="0" smtClean="0">
                          <a:effectLst/>
                        </a:rPr>
                        <a:t>　●</a:t>
                      </a:r>
                      <a:r>
                        <a:rPr lang="ja-JP" sz="1100" kern="100" dirty="0" smtClean="0">
                          <a:effectLst/>
                        </a:rPr>
                        <a:t>年削除分</a:t>
                      </a:r>
                      <a:endParaRPr lang="ja-JP" sz="1100" kern="100" dirty="0">
                        <a:effectLst/>
                        <a:latin typeface="Century"/>
                        <a:ea typeface="ＭＳ 明朝"/>
                        <a:cs typeface="Times New Roman"/>
                      </a:endParaRPr>
                    </a:p>
                  </a:txBody>
                  <a:tcPr marL="65931" marR="65931" marT="0" marB="0" anchor="ctr"/>
                </a:tc>
                <a:tc>
                  <a:txBody>
                    <a:bodyPr/>
                    <a:lstStyle/>
                    <a:p>
                      <a:pPr algn="just">
                        <a:spcAft>
                          <a:spcPts val="0"/>
                        </a:spcAft>
                      </a:pPr>
                      <a:r>
                        <a:rPr lang="ja-JP" sz="1100" kern="100" dirty="0" smtClean="0">
                          <a:effectLst/>
                        </a:rPr>
                        <a:t>この</a:t>
                      </a:r>
                      <a:r>
                        <a:rPr lang="ja-JP" altLang="en-US" sz="1100" kern="100" dirty="0" smtClean="0">
                          <a:effectLst/>
                        </a:rPr>
                        <a:t>１</a:t>
                      </a:r>
                      <a:r>
                        <a:rPr lang="ja-JP" sz="1100" kern="100" dirty="0" smtClean="0">
                          <a:effectLst/>
                        </a:rPr>
                        <a:t>年間</a:t>
                      </a:r>
                      <a:r>
                        <a:rPr lang="ja-JP" sz="1100" kern="100" dirty="0">
                          <a:effectLst/>
                        </a:rPr>
                        <a:t>で、名簿から削除を</a:t>
                      </a:r>
                      <a:r>
                        <a:rPr lang="ja-JP" sz="1100" kern="100" dirty="0" smtClean="0">
                          <a:effectLst/>
                        </a:rPr>
                        <a:t>要する</a:t>
                      </a:r>
                      <a:r>
                        <a:rPr lang="ja-JP" sz="1100" kern="100" dirty="0">
                          <a:effectLst/>
                        </a:rPr>
                        <a:t>動き</a:t>
                      </a:r>
                      <a:r>
                        <a:rPr lang="ja-JP" sz="1100" kern="100" dirty="0" smtClean="0">
                          <a:effectLst/>
                        </a:rPr>
                        <a:t>の</a:t>
                      </a:r>
                      <a:r>
                        <a:rPr lang="ja-JP" sz="1100" kern="100" dirty="0">
                          <a:effectLst/>
                        </a:rPr>
                        <a:t>あった方のリストです</a:t>
                      </a:r>
                      <a:r>
                        <a:rPr lang="ja-JP" sz="1100" kern="100" dirty="0" smtClean="0">
                          <a:effectLst/>
                        </a:rPr>
                        <a:t>。</a:t>
                      </a:r>
                      <a:r>
                        <a:rPr lang="ja-JP" altLang="en-US" sz="1100" kern="100" dirty="0" smtClean="0">
                          <a:effectLst/>
                        </a:rPr>
                        <a:t>●</a:t>
                      </a:r>
                      <a:r>
                        <a:rPr lang="ja-JP" sz="1100" kern="100" dirty="0" smtClean="0">
                          <a:effectLst/>
                        </a:rPr>
                        <a:t>月</a:t>
                      </a:r>
                      <a:r>
                        <a:rPr lang="ja-JP" altLang="en-US" sz="1100" kern="100" dirty="0" smtClean="0">
                          <a:effectLst/>
                        </a:rPr>
                        <a:t>●</a:t>
                      </a:r>
                      <a:r>
                        <a:rPr lang="ja-JP" sz="1100" kern="100" dirty="0" smtClean="0">
                          <a:effectLst/>
                        </a:rPr>
                        <a:t>日まで</a:t>
                      </a:r>
                      <a:r>
                        <a:rPr lang="ja-JP" sz="1100" kern="100" dirty="0">
                          <a:effectLst/>
                        </a:rPr>
                        <a:t>にご返却願います。</a:t>
                      </a:r>
                      <a:endParaRPr lang="ja-JP" sz="1100" kern="100" dirty="0">
                        <a:effectLst/>
                        <a:latin typeface="Century"/>
                        <a:ea typeface="ＭＳ 明朝"/>
                        <a:cs typeface="Times New Roman"/>
                      </a:endParaRPr>
                    </a:p>
                  </a:txBody>
                  <a:tcPr marL="65931" marR="65931" marT="0" marB="0" anchor="ctr"/>
                </a:tc>
              </a:tr>
              <a:tr h="351632">
                <a:tc>
                  <a:txBody>
                    <a:bodyPr/>
                    <a:lstStyle/>
                    <a:p>
                      <a:pPr algn="just">
                        <a:spcAft>
                          <a:spcPts val="0"/>
                        </a:spcAft>
                      </a:pPr>
                      <a:r>
                        <a:rPr lang="ja-JP" sz="1100" kern="100" dirty="0">
                          <a:effectLst/>
                        </a:rPr>
                        <a:t>④　</a:t>
                      </a:r>
                      <a:r>
                        <a:rPr lang="ja-JP" sz="1100" kern="100" dirty="0" smtClean="0">
                          <a:effectLst/>
                        </a:rPr>
                        <a:t>自治会別</a:t>
                      </a:r>
                      <a:r>
                        <a:rPr lang="ja-JP" altLang="en-US" sz="1100" kern="100" dirty="0" smtClean="0">
                          <a:effectLst/>
                        </a:rPr>
                        <a:t>　●</a:t>
                      </a:r>
                      <a:r>
                        <a:rPr lang="ja-JP" sz="1100" kern="100" dirty="0" smtClean="0">
                          <a:effectLst/>
                        </a:rPr>
                        <a:t>年</a:t>
                      </a:r>
                      <a:r>
                        <a:rPr lang="ja-JP" altLang="en-US" sz="1100" kern="100" dirty="0" smtClean="0">
                          <a:effectLst/>
                        </a:rPr>
                        <a:t>追加</a:t>
                      </a:r>
                      <a:r>
                        <a:rPr lang="ja-JP" sz="1100" kern="100" dirty="0" smtClean="0">
                          <a:effectLst/>
                        </a:rPr>
                        <a:t>分</a:t>
                      </a:r>
                      <a:endParaRPr lang="ja-JP" sz="1100" kern="100" dirty="0">
                        <a:effectLst/>
                        <a:latin typeface="Century"/>
                        <a:ea typeface="ＭＳ 明朝"/>
                        <a:cs typeface="Times New Roman"/>
                      </a:endParaRPr>
                    </a:p>
                  </a:txBody>
                  <a:tcPr marL="65931" marR="65931" marT="0" marB="0" anchor="ctr"/>
                </a:tc>
                <a:tc>
                  <a:txBody>
                    <a:bodyPr/>
                    <a:lstStyle/>
                    <a:p>
                      <a:pPr algn="just">
                        <a:spcAft>
                          <a:spcPts val="0"/>
                        </a:spcAft>
                      </a:pPr>
                      <a:r>
                        <a:rPr lang="ja-JP" sz="1100" kern="100" dirty="0" smtClean="0">
                          <a:effectLst/>
                        </a:rPr>
                        <a:t>この</a:t>
                      </a:r>
                      <a:r>
                        <a:rPr lang="ja-JP" altLang="en-US" sz="1100" kern="100" dirty="0" smtClean="0">
                          <a:effectLst/>
                        </a:rPr>
                        <a:t>１</a:t>
                      </a:r>
                      <a:r>
                        <a:rPr lang="ja-JP" sz="1100" kern="100" dirty="0" smtClean="0">
                          <a:effectLst/>
                        </a:rPr>
                        <a:t>年間</a:t>
                      </a:r>
                      <a:r>
                        <a:rPr lang="ja-JP" sz="1100" kern="100" dirty="0">
                          <a:effectLst/>
                        </a:rPr>
                        <a:t>で、名簿に追加を要する動きのあった方のリストです。</a:t>
                      </a:r>
                      <a:endParaRPr lang="ja-JP" sz="1100" kern="100" dirty="0">
                        <a:effectLst/>
                        <a:latin typeface="Century"/>
                        <a:ea typeface="ＭＳ 明朝"/>
                        <a:cs typeface="Times New Roman"/>
                      </a:endParaRPr>
                    </a:p>
                  </a:txBody>
                  <a:tcPr marL="65931" marR="65931" marT="0" marB="0" anchor="ctr"/>
                </a:tc>
              </a:tr>
              <a:tr h="206340">
                <a:tc>
                  <a:txBody>
                    <a:bodyPr/>
                    <a:lstStyle/>
                    <a:p>
                      <a:pPr algn="just">
                        <a:spcAft>
                          <a:spcPts val="0"/>
                        </a:spcAft>
                      </a:pPr>
                      <a:r>
                        <a:rPr lang="ja-JP" sz="1100" kern="100" dirty="0">
                          <a:effectLst/>
                        </a:rPr>
                        <a:t>⑤　</a:t>
                      </a:r>
                      <a:r>
                        <a:rPr lang="ja-JP" altLang="en-US" sz="1100" kern="100" dirty="0" smtClean="0">
                          <a:effectLst/>
                        </a:rPr>
                        <a:t>避難支援プラン（個別計画）</a:t>
                      </a:r>
                      <a:endParaRPr lang="ja-JP" sz="1100" kern="100" dirty="0">
                        <a:effectLst/>
                        <a:latin typeface="Century"/>
                        <a:ea typeface="ＭＳ 明朝"/>
                        <a:cs typeface="Times New Roman"/>
                      </a:endParaRPr>
                    </a:p>
                  </a:txBody>
                  <a:tcPr marL="65931" marR="65931" marT="0" marB="0" anchor="ctr"/>
                </a:tc>
                <a:tc>
                  <a:txBody>
                    <a:bodyPr/>
                    <a:lstStyle/>
                    <a:p>
                      <a:pPr algn="just">
                        <a:spcAft>
                          <a:spcPts val="0"/>
                        </a:spcAft>
                      </a:pPr>
                      <a:r>
                        <a:rPr lang="ja-JP" altLang="en-US" sz="1100" kern="100" dirty="0" smtClean="0">
                          <a:effectLst/>
                        </a:rPr>
                        <a:t>⑥⑧</a:t>
                      </a:r>
                      <a:r>
                        <a:rPr lang="ja-JP" sz="1100" kern="100" dirty="0" smtClean="0">
                          <a:effectLst/>
                        </a:rPr>
                        <a:t>に</a:t>
                      </a:r>
                      <a:r>
                        <a:rPr lang="ja-JP" sz="1100" kern="100" dirty="0">
                          <a:effectLst/>
                        </a:rPr>
                        <a:t>掲載されている方のものです。</a:t>
                      </a:r>
                      <a:endParaRPr lang="ja-JP" sz="1100" kern="100" dirty="0">
                        <a:effectLst/>
                        <a:latin typeface="Century"/>
                        <a:ea typeface="ＭＳ 明朝"/>
                        <a:cs typeface="Times New Roman"/>
                      </a:endParaRPr>
                    </a:p>
                  </a:txBody>
                  <a:tcPr marL="65931" marR="65931" marT="0" marB="0" anchor="ctr"/>
                </a:tc>
              </a:tr>
              <a:tr h="351632">
                <a:tc>
                  <a:txBody>
                    <a:bodyPr/>
                    <a:lstStyle/>
                    <a:p>
                      <a:pPr algn="just">
                        <a:spcAft>
                          <a:spcPts val="0"/>
                        </a:spcAft>
                      </a:pPr>
                      <a:r>
                        <a:rPr lang="ja-JP" sz="1100" kern="100" dirty="0">
                          <a:effectLst/>
                        </a:rPr>
                        <a:t>⑥　自治会別・災害時要配慮者支援</a:t>
                      </a:r>
                      <a:r>
                        <a:rPr lang="ja-JP" sz="1100" kern="100" dirty="0" smtClean="0">
                          <a:effectLst/>
                        </a:rPr>
                        <a:t>名簿（</a:t>
                      </a:r>
                      <a:r>
                        <a:rPr lang="ja-JP" altLang="en-US" sz="1100" kern="100" dirty="0" smtClean="0">
                          <a:effectLst/>
                        </a:rPr>
                        <a:t>○</a:t>
                      </a:r>
                      <a:r>
                        <a:rPr lang="ja-JP" sz="1100" kern="100" dirty="0" smtClean="0">
                          <a:effectLst/>
                        </a:rPr>
                        <a:t>年度分</a:t>
                      </a:r>
                      <a:r>
                        <a:rPr lang="ja-JP" sz="1100" kern="100" dirty="0">
                          <a:effectLst/>
                        </a:rPr>
                        <a:t>）</a:t>
                      </a:r>
                      <a:endParaRPr lang="ja-JP" sz="1100" kern="100" dirty="0">
                        <a:effectLst/>
                        <a:latin typeface="Century"/>
                        <a:ea typeface="ＭＳ 明朝"/>
                        <a:cs typeface="Times New Roman"/>
                      </a:endParaRPr>
                    </a:p>
                  </a:txBody>
                  <a:tcPr marL="65931" marR="65931" marT="0" marB="0" anchor="ctr"/>
                </a:tc>
                <a:tc>
                  <a:txBody>
                    <a:bodyPr/>
                    <a:lstStyle/>
                    <a:p>
                      <a:pPr algn="just">
                        <a:spcAft>
                          <a:spcPts val="0"/>
                        </a:spcAft>
                      </a:pPr>
                      <a:r>
                        <a:rPr lang="ja-JP" sz="1100" kern="100" dirty="0">
                          <a:effectLst/>
                        </a:rPr>
                        <a:t>現在の最新名簿です。</a:t>
                      </a:r>
                      <a:r>
                        <a:rPr lang="ja-JP" sz="1100" kern="100" dirty="0" smtClean="0">
                          <a:effectLst/>
                        </a:rPr>
                        <a:t>これから</a:t>
                      </a:r>
                      <a:r>
                        <a:rPr lang="ja-JP" altLang="en-US" sz="1100" kern="100" dirty="0" smtClean="0">
                          <a:effectLst/>
                        </a:rPr>
                        <a:t>１</a:t>
                      </a:r>
                      <a:r>
                        <a:rPr lang="ja-JP" sz="1100" kern="100" dirty="0" smtClean="0">
                          <a:effectLst/>
                        </a:rPr>
                        <a:t>年間</a:t>
                      </a:r>
                      <a:r>
                        <a:rPr lang="ja-JP" sz="1100" kern="100" dirty="0">
                          <a:effectLst/>
                        </a:rPr>
                        <a:t>、ご活用ください。</a:t>
                      </a:r>
                      <a:endParaRPr lang="ja-JP" sz="1100" kern="100" dirty="0">
                        <a:effectLst/>
                        <a:latin typeface="Century"/>
                        <a:ea typeface="ＭＳ 明朝"/>
                        <a:cs typeface="Times New Roman"/>
                      </a:endParaRPr>
                    </a:p>
                  </a:txBody>
                  <a:tcPr marL="65931" marR="65931" marT="0" marB="0" anchor="ctr"/>
                </a:tc>
              </a:tr>
              <a:tr h="322329">
                <a:tc>
                  <a:txBody>
                    <a:bodyPr/>
                    <a:lstStyle/>
                    <a:p>
                      <a:pPr algn="just">
                        <a:spcAft>
                          <a:spcPts val="0"/>
                        </a:spcAft>
                      </a:pPr>
                      <a:r>
                        <a:rPr lang="ja-JP" sz="1100" kern="100" dirty="0">
                          <a:effectLst/>
                        </a:rPr>
                        <a:t>⑦　変更届の写し</a:t>
                      </a:r>
                      <a:r>
                        <a:rPr lang="ja-JP" sz="1100" kern="100" dirty="0" smtClean="0">
                          <a:effectLst/>
                        </a:rPr>
                        <a:t>（</a:t>
                      </a:r>
                      <a:r>
                        <a:rPr lang="ja-JP" altLang="en-US" sz="1100" kern="100" dirty="0" smtClean="0">
                          <a:effectLst/>
                        </a:rPr>
                        <a:t>●</a:t>
                      </a:r>
                      <a:r>
                        <a:rPr lang="ja-JP" sz="1100" kern="100" dirty="0" smtClean="0">
                          <a:effectLst/>
                        </a:rPr>
                        <a:t>年届出分</a:t>
                      </a:r>
                      <a:r>
                        <a:rPr lang="ja-JP" sz="1100" kern="100" dirty="0">
                          <a:effectLst/>
                        </a:rPr>
                        <a:t>）</a:t>
                      </a:r>
                      <a:endParaRPr lang="ja-JP" sz="1100" kern="100" dirty="0">
                        <a:effectLst/>
                        <a:latin typeface="Century"/>
                        <a:ea typeface="ＭＳ 明朝"/>
                        <a:cs typeface="Times New Roman"/>
                      </a:endParaRPr>
                    </a:p>
                  </a:txBody>
                  <a:tcPr marL="65931" marR="65931" marT="0" marB="0" anchor="ctr"/>
                </a:tc>
                <a:tc>
                  <a:txBody>
                    <a:bodyPr/>
                    <a:lstStyle/>
                    <a:p>
                      <a:pPr algn="just">
                        <a:spcAft>
                          <a:spcPts val="0"/>
                        </a:spcAft>
                      </a:pPr>
                      <a:r>
                        <a:rPr lang="ja-JP" sz="1100" kern="100" dirty="0" smtClean="0">
                          <a:effectLst/>
                        </a:rPr>
                        <a:t>この</a:t>
                      </a:r>
                      <a:r>
                        <a:rPr lang="ja-JP" altLang="en-US" sz="1100" kern="100" dirty="0" smtClean="0">
                          <a:effectLst/>
                        </a:rPr>
                        <a:t>１</a:t>
                      </a:r>
                      <a:r>
                        <a:rPr lang="ja-JP" sz="1100" kern="100" dirty="0" smtClean="0">
                          <a:effectLst/>
                        </a:rPr>
                        <a:t>年間</a:t>
                      </a:r>
                      <a:r>
                        <a:rPr lang="ja-JP" sz="1100" kern="100" dirty="0">
                          <a:effectLst/>
                        </a:rPr>
                        <a:t>で</a:t>
                      </a:r>
                      <a:r>
                        <a:rPr lang="ja-JP" sz="1100" kern="100" dirty="0" smtClean="0">
                          <a:effectLst/>
                        </a:rPr>
                        <a:t>、</a:t>
                      </a:r>
                      <a:r>
                        <a:rPr lang="ja-JP" altLang="en-US" sz="1100" kern="100" dirty="0" smtClean="0">
                          <a:effectLst/>
                        </a:rPr>
                        <a:t>避難支援プラン（個別計画）</a:t>
                      </a:r>
                      <a:r>
                        <a:rPr lang="ja-JP" sz="1100" kern="100" dirty="0" smtClean="0">
                          <a:effectLst/>
                        </a:rPr>
                        <a:t>の</a:t>
                      </a:r>
                      <a:r>
                        <a:rPr lang="ja-JP" sz="1100" kern="100" dirty="0">
                          <a:effectLst/>
                        </a:rPr>
                        <a:t>情報書き換えが生じた方のものです。</a:t>
                      </a:r>
                      <a:endParaRPr lang="ja-JP" sz="1100" kern="100" dirty="0">
                        <a:effectLst/>
                        <a:latin typeface="Century"/>
                        <a:ea typeface="ＭＳ 明朝"/>
                        <a:cs typeface="Times New Roman"/>
                      </a:endParaRPr>
                    </a:p>
                  </a:txBody>
                  <a:tcPr marL="65931" marR="65931" marT="0" marB="0" anchor="ctr"/>
                </a:tc>
              </a:tr>
              <a:tr h="322329">
                <a:tc>
                  <a:txBody>
                    <a:bodyPr/>
                    <a:lstStyle/>
                    <a:p>
                      <a:pPr algn="just">
                        <a:spcAft>
                          <a:spcPts val="0"/>
                        </a:spcAft>
                      </a:pPr>
                      <a:r>
                        <a:rPr lang="ja-JP" sz="1100" kern="100" dirty="0">
                          <a:effectLst/>
                        </a:rPr>
                        <a:t>⑧　自治会</a:t>
                      </a:r>
                      <a:r>
                        <a:rPr lang="ja-JP" sz="1100" kern="100" dirty="0" smtClean="0">
                          <a:effectLst/>
                        </a:rPr>
                        <a:t>別</a:t>
                      </a:r>
                      <a:r>
                        <a:rPr lang="ja-JP" altLang="en-US" sz="1100" kern="100" dirty="0" smtClean="0">
                          <a:effectLst/>
                        </a:rPr>
                        <a:t>・登録休止中名簿</a:t>
                      </a:r>
                      <a:endParaRPr lang="ja-JP" sz="1100" kern="100" dirty="0">
                        <a:effectLst/>
                        <a:latin typeface="Century"/>
                        <a:ea typeface="ＭＳ 明朝"/>
                        <a:cs typeface="Times New Roman"/>
                      </a:endParaRPr>
                    </a:p>
                  </a:txBody>
                  <a:tcPr marL="65931" marR="65931"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smtClean="0">
                          <a:effectLst/>
                        </a:rPr>
                        <a:t>現在</a:t>
                      </a:r>
                      <a:r>
                        <a:rPr lang="ja-JP" altLang="ja-JP" sz="1100" kern="100" dirty="0" smtClean="0">
                          <a:effectLst/>
                        </a:rPr>
                        <a:t>、</a:t>
                      </a:r>
                      <a:r>
                        <a:rPr lang="ja-JP" altLang="en-US" sz="1100" kern="100" dirty="0" smtClean="0">
                          <a:effectLst/>
                        </a:rPr>
                        <a:t>登録休止状態のため名簿から削除をしている方のリストです。</a:t>
                      </a:r>
                      <a:endParaRPr lang="ja-JP" sz="1100" kern="100" dirty="0">
                        <a:effectLst/>
                        <a:latin typeface="Century"/>
                        <a:ea typeface="ＭＳ 明朝"/>
                        <a:cs typeface="Times New Roman"/>
                      </a:endParaRPr>
                    </a:p>
                  </a:txBody>
                  <a:tcPr marL="65931" marR="65931" marT="0" marB="0" anchor="ctr"/>
                </a:tc>
              </a:tr>
              <a:tr h="322329">
                <a:tc>
                  <a:txBody>
                    <a:bodyPr/>
                    <a:lstStyle/>
                    <a:p>
                      <a:pPr algn="just">
                        <a:spcAft>
                          <a:spcPts val="0"/>
                        </a:spcAft>
                      </a:pPr>
                      <a:r>
                        <a:rPr lang="ja-JP" altLang="en-US" sz="1100" kern="100" dirty="0">
                          <a:effectLst/>
                        </a:rPr>
                        <a:t>⑨</a:t>
                      </a:r>
                      <a:r>
                        <a:rPr lang="ja-JP" sz="1100" kern="100" dirty="0">
                          <a:effectLst/>
                        </a:rPr>
                        <a:t>　自治会別登録者数</a:t>
                      </a:r>
                      <a:endParaRPr lang="ja-JP" sz="1100" kern="100" dirty="0">
                        <a:effectLst/>
                        <a:latin typeface="Century"/>
                        <a:ea typeface="ＭＳ 明朝"/>
                        <a:cs typeface="Times New Roman"/>
                      </a:endParaRPr>
                    </a:p>
                  </a:txBody>
                  <a:tcPr marL="65931" marR="65931" marT="0" marB="0" anchor="ctr"/>
                </a:tc>
                <a:tc>
                  <a:txBody>
                    <a:bodyPr/>
                    <a:lstStyle/>
                    <a:p>
                      <a:pPr algn="just">
                        <a:spcAft>
                          <a:spcPts val="0"/>
                        </a:spcAft>
                      </a:pPr>
                      <a:r>
                        <a:rPr lang="ja-JP" sz="1100" kern="100" dirty="0">
                          <a:effectLst/>
                        </a:rPr>
                        <a:t>自治会ごとの登録状況の統計資料です。</a:t>
                      </a:r>
                    </a:p>
                    <a:p>
                      <a:pPr algn="just">
                        <a:spcAft>
                          <a:spcPts val="0"/>
                        </a:spcAft>
                      </a:pPr>
                      <a:r>
                        <a:rPr lang="ja-JP" sz="1100" kern="100" dirty="0">
                          <a:effectLst/>
                        </a:rPr>
                        <a:t>③④⑤</a:t>
                      </a:r>
                      <a:r>
                        <a:rPr lang="ja-JP" sz="1100" kern="100" dirty="0" smtClean="0">
                          <a:effectLst/>
                        </a:rPr>
                        <a:t>⑦</a:t>
                      </a:r>
                      <a:r>
                        <a:rPr lang="ja-JP" altLang="en-US" sz="1100" kern="100" dirty="0" smtClean="0">
                          <a:effectLst/>
                        </a:rPr>
                        <a:t>⑧</a:t>
                      </a:r>
                      <a:r>
                        <a:rPr lang="ja-JP" sz="1100" kern="100" dirty="0" smtClean="0">
                          <a:effectLst/>
                        </a:rPr>
                        <a:t>の</a:t>
                      </a:r>
                      <a:r>
                        <a:rPr lang="ja-JP" sz="1100" kern="100" dirty="0">
                          <a:effectLst/>
                        </a:rPr>
                        <a:t>有無をご確認ください。</a:t>
                      </a:r>
                      <a:endParaRPr lang="ja-JP" sz="1100" kern="100" dirty="0">
                        <a:effectLst/>
                        <a:latin typeface="Century"/>
                        <a:ea typeface="ＭＳ 明朝"/>
                        <a:cs typeface="Times New Roman"/>
                      </a:endParaRPr>
                    </a:p>
                  </a:txBody>
                  <a:tcPr marL="65931" marR="65931" marT="0" marB="0" anchor="ctr"/>
                </a:tc>
              </a:tr>
            </a:tbl>
          </a:graphicData>
        </a:graphic>
      </p:graphicFrame>
      <p:sp>
        <p:nvSpPr>
          <p:cNvPr id="2" name="スライド番号プレースホルダー 1"/>
          <p:cNvSpPr>
            <a:spLocks noGrp="1"/>
          </p:cNvSpPr>
          <p:nvPr>
            <p:ph type="sldNum" sz="quarter" idx="12"/>
          </p:nvPr>
        </p:nvSpPr>
        <p:spPr/>
        <p:txBody>
          <a:bodyPr/>
          <a:lstStyle/>
          <a:p>
            <a:r>
              <a:rPr kumimoji="1" lang="en-US" altLang="ja-JP" dirty="0" smtClean="0"/>
              <a:t>20</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36" y="4499992"/>
            <a:ext cx="6551827" cy="387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348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4664" y="316552"/>
            <a:ext cx="6120680" cy="5693866"/>
          </a:xfrm>
          <a:prstGeom prst="rect">
            <a:avLst/>
          </a:prstGeom>
          <a:noFill/>
        </p:spPr>
        <p:txBody>
          <a:bodyPr wrap="square" rtlCol="0">
            <a:spAutoFit/>
          </a:bodyPr>
          <a:lstStyle/>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r>
              <a:rPr lang="ja-JP" altLang="ja-JP" sz="1400" dirty="0" smtClean="0"/>
              <a:t>申請書</a:t>
            </a:r>
            <a:r>
              <a:rPr lang="ja-JP" altLang="en-US" sz="1400" dirty="0" smtClean="0"/>
              <a:t>兼台帳を市に提出した人に、市は、登録の手続きが済んだことを知らせます。</a:t>
            </a:r>
            <a:endParaRPr lang="en-US" altLang="ja-JP" sz="1400" dirty="0" smtClean="0"/>
          </a:p>
          <a:p>
            <a:pPr marL="285750" indent="-285750">
              <a:buFont typeface="Arial" panose="020B0604020202020204" pitchFamily="34" charset="0"/>
              <a:buChar char="•"/>
            </a:pPr>
            <a:r>
              <a:rPr lang="ja-JP" altLang="en-US" sz="1400" dirty="0"/>
              <a:t>また、</a:t>
            </a:r>
            <a:r>
              <a:rPr lang="ja-JP" altLang="ja-JP" sz="1400" dirty="0" smtClean="0"/>
              <a:t>避難支援者</a:t>
            </a:r>
            <a:r>
              <a:rPr lang="ja-JP" altLang="en-US" sz="1400" dirty="0" smtClean="0"/>
              <a:t>として届けのあった人</a:t>
            </a:r>
            <a:r>
              <a:rPr lang="ja-JP" altLang="ja-JP" sz="1400" dirty="0" smtClean="0"/>
              <a:t>に対し</a:t>
            </a:r>
            <a:r>
              <a:rPr lang="ja-JP" altLang="en-US" sz="1400" dirty="0" smtClean="0"/>
              <a:t>ても</a:t>
            </a:r>
            <a:r>
              <a:rPr lang="ja-JP" altLang="ja-JP" sz="1400" dirty="0" smtClean="0"/>
              <a:t>、</a:t>
            </a:r>
            <a:r>
              <a:rPr lang="ja-JP" altLang="en-US" sz="1400" dirty="0" smtClean="0"/>
              <a:t>その</a:t>
            </a:r>
            <a:r>
              <a:rPr lang="ja-JP" altLang="ja-JP" sz="1400" dirty="0" smtClean="0"/>
              <a:t>旨を</a:t>
            </a:r>
            <a:r>
              <a:rPr lang="ja-JP" altLang="en-US" sz="1400" dirty="0" smtClean="0"/>
              <a:t>知らせます</a:t>
            </a:r>
            <a:r>
              <a:rPr lang="ja-JP" altLang="ja-JP" sz="1400" dirty="0" smtClean="0"/>
              <a:t>。</a:t>
            </a:r>
            <a:endParaRPr lang="en-US" altLang="ja-JP" sz="1400" dirty="0" smtClean="0"/>
          </a:p>
          <a:p>
            <a:pPr marL="285750" indent="-285750">
              <a:buFont typeface="Arial" panose="020B0604020202020204" pitchFamily="34" charset="0"/>
              <a:buChar char="•"/>
            </a:pPr>
            <a:r>
              <a:rPr lang="ja-JP" altLang="en-US" sz="1400" dirty="0"/>
              <a:t>これら</a:t>
            </a:r>
            <a:r>
              <a:rPr lang="ja-JP" altLang="en-US" sz="1400" dirty="0" smtClean="0"/>
              <a:t>の登録済み通知書の見本は３４ページ（災害時要配慮者宛て）、３５ページ（避難支援者宛て）にあります。</a:t>
            </a:r>
            <a:endParaRPr lang="en-US" altLang="ja-JP" sz="1400" dirty="0" smtClean="0"/>
          </a:p>
          <a:p>
            <a:pPr marL="285750" indent="-285750">
              <a:buFont typeface="Arial" panose="020B0604020202020204" pitchFamily="34" charset="0"/>
              <a:buChar char="•"/>
            </a:pPr>
            <a:r>
              <a:rPr lang="ja-JP" altLang="en-US" sz="1400" dirty="0" smtClean="0"/>
              <a:t>登録済み通知書の配付の流れ</a:t>
            </a:r>
            <a:r>
              <a:rPr lang="ja-JP" altLang="en-US" sz="1400" dirty="0"/>
              <a:t>は、次のとおりです。</a:t>
            </a:r>
            <a:endParaRPr lang="en-US" altLang="ja-JP" sz="1400" dirty="0"/>
          </a:p>
          <a:p>
            <a:r>
              <a:rPr lang="ja-JP" altLang="en-US" sz="1400" dirty="0"/>
              <a:t>　　＊原則は民生児童委員→災害時要配慮者（家族でも可）→避難支援者</a:t>
            </a:r>
            <a:endParaRPr lang="en-US" altLang="ja-JP" sz="1400" dirty="0"/>
          </a:p>
          <a:p>
            <a:r>
              <a:rPr lang="ja-JP" altLang="en-US" sz="1400" dirty="0"/>
              <a:t>　　＊難しい場合、民生児童委員→災害時要配慮者・避難支援者</a:t>
            </a:r>
            <a:endParaRPr lang="en-US" altLang="ja-JP" sz="1400" dirty="0"/>
          </a:p>
          <a:p>
            <a:r>
              <a:rPr lang="ja-JP" altLang="en-US" sz="1400" dirty="0"/>
              <a:t>　　＊または民生児童委員→ケアマネジャ→災害時要配慮者・避難支援者</a:t>
            </a:r>
            <a:endParaRPr lang="en-US" altLang="ja-JP" sz="1400" dirty="0"/>
          </a:p>
          <a:p>
            <a:pPr marL="285750" indent="-285750">
              <a:buFont typeface="Arial" panose="020B0604020202020204" pitchFamily="34" charset="0"/>
              <a:buChar char="•"/>
            </a:pPr>
            <a:endParaRPr lang="ja-JP"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r>
              <a:rPr lang="ja-JP" altLang="en-US" sz="1400" dirty="0" smtClean="0"/>
              <a:t>災害</a:t>
            </a:r>
            <a:r>
              <a:rPr lang="ja-JP" altLang="en-US" sz="1400" dirty="0"/>
              <a:t>時要配慮者一人ひとりの個別計画は、申請書兼台帳にもとづく情報を転記し、あらかじめ半分程度の項目を記載して配付します。様式の見本は</a:t>
            </a:r>
            <a:r>
              <a:rPr lang="ja-JP" altLang="en-US" sz="1400" dirty="0" smtClean="0"/>
              <a:t>３６・３７ページ</a:t>
            </a:r>
            <a:r>
              <a:rPr lang="ja-JP" altLang="en-US" sz="1400" dirty="0"/>
              <a:t>にあります。</a:t>
            </a:r>
            <a:endParaRPr lang="en-US" altLang="ja-JP" sz="1400" dirty="0"/>
          </a:p>
          <a:p>
            <a:pPr marL="285750" indent="-285750">
              <a:buFont typeface="Arial" panose="020B0604020202020204" pitchFamily="34" charset="0"/>
              <a:buChar char="•"/>
            </a:pPr>
            <a:r>
              <a:rPr lang="ja-JP" altLang="en-US" sz="1400" dirty="0"/>
              <a:t>個別計画用紙は、自治会と自主防災会に各１枚として計２枚を、行政から配付します。</a:t>
            </a:r>
            <a:endParaRPr lang="en-US" altLang="ja-JP" sz="1400" dirty="0"/>
          </a:p>
          <a:p>
            <a:pPr marL="285750" indent="-285750">
              <a:buFont typeface="Arial" panose="020B0604020202020204" pitchFamily="34" charset="0"/>
              <a:buChar char="•"/>
            </a:pPr>
            <a:r>
              <a:rPr lang="ja-JP" altLang="en-US" sz="1400" dirty="0"/>
              <a:t>また、次項の「個別計画をつくる」に着手するモデル地域にお住まいの災害時要配慮者には、申請者に１枚と避難支援者２人に各１枚の計３枚を配付します。配付の流れは、次のとおりです。</a:t>
            </a:r>
            <a:endParaRPr lang="en-US" altLang="ja-JP" sz="1400" dirty="0"/>
          </a:p>
          <a:p>
            <a:r>
              <a:rPr lang="ja-JP" altLang="en-US" sz="1400" dirty="0"/>
              <a:t>　　＊原則は民生児童委員→災害時要配慮者（家族でも可）→避難支援者</a:t>
            </a:r>
            <a:endParaRPr lang="en-US" altLang="ja-JP" sz="1400" dirty="0"/>
          </a:p>
          <a:p>
            <a:r>
              <a:rPr lang="ja-JP" altLang="en-US" sz="1400" dirty="0"/>
              <a:t>　　＊難しい場合、民生児童委員→災害時要配慮者・避難支援者</a:t>
            </a:r>
            <a:endParaRPr lang="en-US" altLang="ja-JP" sz="1400" dirty="0"/>
          </a:p>
          <a:p>
            <a:r>
              <a:rPr lang="ja-JP" altLang="en-US" sz="1400" dirty="0"/>
              <a:t>　　＊または民生児童委員→ケアマネジャ→災害時要配慮者・避難支援者</a:t>
            </a:r>
            <a:endParaRPr lang="en-US" altLang="ja-JP" sz="1400" dirty="0"/>
          </a:p>
        </p:txBody>
      </p:sp>
      <p:sp>
        <p:nvSpPr>
          <p:cNvPr id="3" name="正方形/長方形 2"/>
          <p:cNvSpPr/>
          <p:nvPr/>
        </p:nvSpPr>
        <p:spPr>
          <a:xfrm>
            <a:off x="332656" y="355466"/>
            <a:ext cx="3528392" cy="400110"/>
          </a:xfrm>
          <a:prstGeom prst="rect">
            <a:avLst/>
          </a:prstGeom>
          <a:noFill/>
        </p:spPr>
        <p:txBody>
          <a:bodyPr wrap="square" lIns="91440" tIns="45720" rIns="91440" bIns="45720">
            <a:spAutoFit/>
          </a:bodyPr>
          <a:lstStyle/>
          <a:p>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６</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登録済み通知書の配付</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スライド番号プレースホルダー 1"/>
          <p:cNvSpPr>
            <a:spLocks noGrp="1"/>
          </p:cNvSpPr>
          <p:nvPr>
            <p:ph type="sldNum" sz="quarter" idx="12"/>
          </p:nvPr>
        </p:nvSpPr>
        <p:spPr/>
        <p:txBody>
          <a:bodyPr/>
          <a:lstStyle/>
          <a:p>
            <a:r>
              <a:rPr kumimoji="1" lang="en-US" altLang="ja-JP" dirty="0" smtClean="0"/>
              <a:t>21</a:t>
            </a:r>
            <a:endParaRPr kumimoji="1" lang="ja-JP" altLang="en-US" dirty="0"/>
          </a:p>
        </p:txBody>
      </p:sp>
      <p:sp>
        <p:nvSpPr>
          <p:cNvPr id="12" name="正方形/長方形 11"/>
          <p:cNvSpPr/>
          <p:nvPr/>
        </p:nvSpPr>
        <p:spPr>
          <a:xfrm>
            <a:off x="310952" y="3091770"/>
            <a:ext cx="3168352" cy="400110"/>
          </a:xfrm>
          <a:prstGeom prst="rect">
            <a:avLst/>
          </a:prstGeom>
          <a:noFill/>
        </p:spPr>
        <p:txBody>
          <a:bodyPr wrap="square" lIns="91440" tIns="45720" rIns="91440" bIns="45720">
            <a:spAutoFit/>
          </a:bodyPr>
          <a:lstStyle/>
          <a:p>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７</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個別計画用紙の配付</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80744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4664" y="179512"/>
            <a:ext cx="6120680" cy="4401205"/>
          </a:xfrm>
          <a:prstGeom prst="rect">
            <a:avLst/>
          </a:prstGeom>
          <a:noFill/>
        </p:spPr>
        <p:txBody>
          <a:bodyPr wrap="square" rtlCol="0">
            <a:spAutoFit/>
          </a:bodyPr>
          <a:lstStyle/>
          <a:p>
            <a:endParaRPr lang="en-US" altLang="ja-JP" sz="1400" dirty="0" smtClean="0"/>
          </a:p>
          <a:p>
            <a:pPr marL="285750" indent="-285750">
              <a:buFont typeface="Arial" panose="020B0604020202020204" pitchFamily="34" charset="0"/>
              <a:buChar char="•"/>
            </a:pPr>
            <a:endParaRPr lang="en-US" altLang="ja-JP" sz="1400" dirty="0">
              <a:solidFill>
                <a:srgbClr val="FF0000"/>
              </a:solidFill>
            </a:endParaRPr>
          </a:p>
          <a:p>
            <a:pPr marL="285750" indent="-285750">
              <a:buFont typeface="Arial" panose="020B0604020202020204" pitchFamily="34" charset="0"/>
              <a:buChar char="•"/>
            </a:pPr>
            <a:r>
              <a:rPr lang="ja-JP" altLang="en-US" sz="1400" dirty="0" smtClean="0"/>
              <a:t>当面</a:t>
            </a:r>
            <a:r>
              <a:rPr lang="ja-JP" altLang="en-US" sz="1400" dirty="0"/>
              <a:t>は</a:t>
            </a:r>
            <a:r>
              <a:rPr lang="ja-JP" altLang="en-US" sz="1400" dirty="0" smtClean="0"/>
              <a:t>、</a:t>
            </a:r>
            <a:r>
              <a:rPr lang="ja-JP" altLang="en-US" sz="1400" dirty="0"/>
              <a:t>個別計画の</a:t>
            </a:r>
            <a:r>
              <a:rPr lang="ja-JP" altLang="en-US" sz="1400" dirty="0" smtClean="0"/>
              <a:t>作成に取り組んでいただける</a:t>
            </a:r>
            <a:r>
              <a:rPr lang="ja-JP" altLang="en-US" sz="1400" dirty="0"/>
              <a:t>自治会、自主防災会など</a:t>
            </a:r>
            <a:r>
              <a:rPr lang="ja-JP" altLang="en-US" sz="1400" dirty="0" smtClean="0"/>
              <a:t>だけをモデル</a:t>
            </a:r>
            <a:r>
              <a:rPr lang="ja-JP" altLang="en-US" sz="1400" dirty="0"/>
              <a:t>地域と</a:t>
            </a:r>
            <a:r>
              <a:rPr lang="ja-JP" altLang="en-US" sz="1400" dirty="0" smtClean="0"/>
              <a:t>して、地域</a:t>
            </a:r>
            <a:r>
              <a:rPr lang="ja-JP" altLang="en-US" sz="1400" dirty="0"/>
              <a:t>で</a:t>
            </a:r>
            <a:r>
              <a:rPr lang="ja-JP" altLang="en-US" sz="1400" dirty="0" smtClean="0"/>
              <a:t>の情報共有を進めながら作成していきます。</a:t>
            </a:r>
            <a:endParaRPr lang="en-US" altLang="ja-JP" sz="1400" dirty="0" smtClean="0"/>
          </a:p>
          <a:p>
            <a:pPr marL="285750" indent="-285750">
              <a:buFont typeface="Arial" panose="020B0604020202020204" pitchFamily="34" charset="0"/>
              <a:buChar char="•"/>
            </a:pPr>
            <a:r>
              <a:rPr lang="ja-JP" altLang="en-US" sz="1400" dirty="0" smtClean="0"/>
              <a:t>最終的</a:t>
            </a:r>
            <a:r>
              <a:rPr lang="ja-JP" altLang="en-US" sz="1400" dirty="0"/>
              <a:t>には、全市域で個別計画の作成が進むことを目指します</a:t>
            </a:r>
            <a:r>
              <a:rPr lang="ja-JP" altLang="en-US" sz="1400" dirty="0" smtClean="0"/>
              <a:t>。</a:t>
            </a:r>
            <a:endParaRPr lang="en-US" altLang="ja-JP" sz="1400" dirty="0" smtClean="0"/>
          </a:p>
          <a:p>
            <a:pPr marL="285750" indent="-285750">
              <a:buFont typeface="Arial" panose="020B0604020202020204" pitchFamily="34" charset="0"/>
              <a:buChar char="•"/>
            </a:pPr>
            <a:r>
              <a:rPr lang="ja-JP" altLang="en-US" sz="1400" dirty="0" smtClean="0"/>
              <a:t>なお、完成</a:t>
            </a:r>
            <a:r>
              <a:rPr lang="ja-JP" altLang="en-US" sz="1400" dirty="0"/>
              <a:t>した個別計画は、行政へ提出する必要はありません</a:t>
            </a:r>
            <a:r>
              <a:rPr lang="ja-JP" altLang="en-US" sz="1400" dirty="0" smtClean="0"/>
              <a:t>。</a:t>
            </a:r>
            <a:endParaRPr lang="en-US" altLang="ja-JP" sz="1400" dirty="0"/>
          </a:p>
          <a:p>
            <a:pPr marL="285750" indent="-285750">
              <a:buFont typeface="Arial" panose="020B0604020202020204" pitchFamily="34" charset="0"/>
              <a:buChar char="•"/>
            </a:pPr>
            <a:endParaRPr lang="en-US" altLang="ja-JP" sz="1400" dirty="0" smtClean="0"/>
          </a:p>
          <a:p>
            <a:pPr marL="285750" indent="-285750">
              <a:buFont typeface="Arial" panose="020B0604020202020204" pitchFamily="34" charset="0"/>
              <a:buChar char="•"/>
            </a:pPr>
            <a:r>
              <a:rPr lang="ja-JP" altLang="en-US" sz="1400" dirty="0"/>
              <a:t>個別計画</a:t>
            </a:r>
            <a:r>
              <a:rPr lang="ja-JP" altLang="en-US" sz="1400" dirty="0" smtClean="0"/>
              <a:t>様式を受け取られたら、まず自治会</a:t>
            </a:r>
            <a:r>
              <a:rPr lang="ja-JP" altLang="en-US" sz="1400" dirty="0"/>
              <a:t>、自主防災会、災害時要配慮者、避難</a:t>
            </a:r>
            <a:r>
              <a:rPr lang="ja-JP" altLang="en-US" sz="1400" dirty="0" smtClean="0"/>
              <a:t>支援者などで、あらかじめ記載されている内容を確認し、必要があれば修正してください。</a:t>
            </a:r>
            <a:endParaRPr lang="en-US" altLang="ja-JP" sz="1400" dirty="0"/>
          </a:p>
          <a:p>
            <a:pPr marL="285750" indent="-285750">
              <a:buFont typeface="Arial" panose="020B0604020202020204" pitchFamily="34" charset="0"/>
              <a:buChar char="•"/>
            </a:pPr>
            <a:r>
              <a:rPr lang="ja-JP" altLang="en-US" sz="1400" dirty="0" smtClean="0"/>
              <a:t>内容</a:t>
            </a:r>
            <a:r>
              <a:rPr lang="ja-JP" altLang="en-US" sz="1400" dirty="0"/>
              <a:t>に変更が生じたときは、民生児童委員を通じて変更届（様式の見本</a:t>
            </a:r>
            <a:r>
              <a:rPr lang="ja-JP" altLang="en-US" sz="1400" dirty="0" smtClean="0"/>
              <a:t>は３０・３１ページ</a:t>
            </a:r>
            <a:r>
              <a:rPr lang="ja-JP" altLang="en-US" sz="1400" dirty="0"/>
              <a:t>にあります）を市へ提出します。</a:t>
            </a:r>
            <a:endParaRPr lang="en-US" altLang="ja-JP" sz="1400" dirty="0"/>
          </a:p>
          <a:p>
            <a:pPr marL="285750" indent="-285750">
              <a:buFont typeface="Arial" panose="020B0604020202020204" pitchFamily="34" charset="0"/>
              <a:buChar char="•"/>
            </a:pPr>
            <a:r>
              <a:rPr lang="ja-JP" altLang="en-US" sz="1400" dirty="0" smtClean="0"/>
              <a:t>あらかじめ記載されていない項目については必ずしも記入の義務はありませんが、避難支援や避難所での生活に役立てる情報を事前に話し合うことにより、災害が発災したときにより円滑な避難支援などに役立ちます。</a:t>
            </a:r>
            <a:endParaRPr lang="en-US" altLang="ja-JP" sz="1400" dirty="0" smtClean="0"/>
          </a:p>
          <a:p>
            <a:pPr marL="285750" indent="-285750">
              <a:buFont typeface="Arial" panose="020B0604020202020204" pitchFamily="34" charset="0"/>
              <a:buChar char="•"/>
            </a:pPr>
            <a:r>
              <a:rPr lang="ja-JP" altLang="en-US" sz="1400" dirty="0" smtClean="0"/>
              <a:t>また、</a:t>
            </a:r>
            <a:r>
              <a:rPr lang="ja-JP" altLang="ja-JP" sz="1400" dirty="0" smtClean="0"/>
              <a:t>福祉</a:t>
            </a:r>
            <a:r>
              <a:rPr lang="ja-JP" altLang="ja-JP" sz="1400" dirty="0"/>
              <a:t>の専門的観点からの</a:t>
            </a:r>
            <a:r>
              <a:rPr lang="ja-JP" altLang="ja-JP" sz="1400" dirty="0" smtClean="0"/>
              <a:t>助言</a:t>
            </a:r>
            <a:r>
              <a:rPr lang="ja-JP" altLang="en-US" sz="1400" dirty="0"/>
              <a:t>など</a:t>
            </a:r>
            <a:r>
              <a:rPr lang="ja-JP" altLang="ja-JP" sz="1400" dirty="0" smtClean="0"/>
              <a:t>が</a:t>
            </a:r>
            <a:r>
              <a:rPr lang="ja-JP" altLang="ja-JP" sz="1400" dirty="0"/>
              <a:t>必要な場合、</a:t>
            </a:r>
            <a:r>
              <a:rPr lang="ja-JP" altLang="ja-JP" sz="1400" dirty="0" smtClean="0"/>
              <a:t>担当</a:t>
            </a:r>
            <a:r>
              <a:rPr lang="ja-JP" altLang="en-US" sz="1400" dirty="0"/>
              <a:t>する</a:t>
            </a:r>
            <a:r>
              <a:rPr lang="ja-JP" altLang="ja-JP" sz="1400" dirty="0" smtClean="0"/>
              <a:t>ケアマ</a:t>
            </a:r>
            <a:r>
              <a:rPr lang="ja-JP" altLang="en-US" sz="1400" dirty="0" smtClean="0"/>
              <a:t>ネ</a:t>
            </a:r>
            <a:r>
              <a:rPr lang="ja-JP" altLang="ja-JP" sz="1400" dirty="0" smtClean="0"/>
              <a:t>ジャー（</a:t>
            </a:r>
            <a:r>
              <a:rPr lang="ja-JP" altLang="en-US" sz="1400" dirty="0" smtClean="0"/>
              <a:t>また</a:t>
            </a:r>
            <a:r>
              <a:rPr lang="ja-JP" altLang="ja-JP" sz="1400" dirty="0" smtClean="0"/>
              <a:t>は</a:t>
            </a:r>
            <a:r>
              <a:rPr lang="ja-JP" altLang="ja-JP" sz="1400" dirty="0"/>
              <a:t>相談支援専門員</a:t>
            </a:r>
            <a:r>
              <a:rPr lang="ja-JP" altLang="ja-JP" sz="1400" dirty="0" smtClean="0"/>
              <a:t>）</a:t>
            </a:r>
            <a:r>
              <a:rPr lang="ja-JP" altLang="en-US" sz="1400" dirty="0" smtClean="0"/>
              <a:t>にも協力を求めともに取り組んでいくことで、</a:t>
            </a:r>
            <a:r>
              <a:rPr lang="ja-JP" altLang="ja-JP" sz="1400" dirty="0"/>
              <a:t>より実効性のある計画づくりができると考えます</a:t>
            </a:r>
            <a:r>
              <a:rPr lang="ja-JP" altLang="ja-JP" sz="1400" dirty="0" smtClean="0"/>
              <a:t>。</a:t>
            </a:r>
            <a:endParaRPr lang="ja-JP" altLang="en-US" sz="1400" dirty="0" smtClean="0"/>
          </a:p>
        </p:txBody>
      </p:sp>
      <p:sp>
        <p:nvSpPr>
          <p:cNvPr id="6" name="正方形/長方形 5"/>
          <p:cNvSpPr/>
          <p:nvPr/>
        </p:nvSpPr>
        <p:spPr>
          <a:xfrm>
            <a:off x="263910" y="251520"/>
            <a:ext cx="3168352" cy="400110"/>
          </a:xfrm>
          <a:prstGeom prst="rect">
            <a:avLst/>
          </a:prstGeom>
          <a:noFill/>
        </p:spPr>
        <p:txBody>
          <a:bodyPr wrap="square" lIns="91440" tIns="45720" rIns="91440" bIns="45720">
            <a:spAutoFit/>
          </a:bodyPr>
          <a:lstStyle/>
          <a:p>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８</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個別計画をつくる</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スライド番号プレースホルダー 1"/>
          <p:cNvSpPr>
            <a:spLocks noGrp="1"/>
          </p:cNvSpPr>
          <p:nvPr>
            <p:ph type="sldNum" sz="quarter" idx="12"/>
          </p:nvPr>
        </p:nvSpPr>
        <p:spPr/>
        <p:txBody>
          <a:bodyPr/>
          <a:lstStyle/>
          <a:p>
            <a:r>
              <a:rPr kumimoji="1" lang="en-US" altLang="ja-JP" dirty="0" smtClean="0"/>
              <a:t>22</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10" y="4717757"/>
            <a:ext cx="6261434" cy="381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310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32656" y="475669"/>
            <a:ext cx="4536504" cy="400110"/>
          </a:xfrm>
          <a:prstGeom prst="rect">
            <a:avLst/>
          </a:prstGeom>
          <a:noFill/>
        </p:spPr>
        <p:txBody>
          <a:bodyPr wrap="square" lIns="91440" tIns="45720" rIns="91440" bIns="45720">
            <a:spAutoFit/>
          </a:bodyPr>
          <a:lstStyle/>
          <a:p>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９</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個別計画づくりの進め方の事例</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テキスト ボックス 3"/>
          <p:cNvSpPr txBox="1"/>
          <p:nvPr/>
        </p:nvSpPr>
        <p:spPr>
          <a:xfrm>
            <a:off x="548680" y="898420"/>
            <a:ext cx="5832648" cy="7632859"/>
          </a:xfrm>
          <a:prstGeom prst="rect">
            <a:avLst/>
          </a:prstGeom>
          <a:noFill/>
        </p:spPr>
        <p:txBody>
          <a:bodyPr wrap="square" rtlCol="0">
            <a:spAutoFit/>
          </a:bodyPr>
          <a:lstStyle/>
          <a:p>
            <a:r>
              <a:rPr lang="ja-JP" altLang="en-US" sz="1400" b="1" dirty="0"/>
              <a:t>（１）</a:t>
            </a:r>
            <a:r>
              <a:rPr lang="ja-JP" altLang="en-US" sz="1400" b="1" dirty="0" smtClean="0"/>
              <a:t>自治会、自主防災会、民生児童委員で支援体制を整える</a:t>
            </a:r>
            <a:endParaRPr lang="en-US" altLang="ja-JP" sz="1400" b="1" dirty="0"/>
          </a:p>
          <a:p>
            <a:r>
              <a:rPr lang="ja-JP" altLang="en-US" sz="1400" dirty="0"/>
              <a:t>　</a:t>
            </a:r>
            <a:r>
              <a:rPr lang="ja-JP" altLang="en-US" sz="1400" dirty="0" smtClean="0"/>
              <a:t>自治会</a:t>
            </a:r>
            <a:r>
              <a:rPr lang="ja-JP" altLang="en-US" sz="1400" dirty="0"/>
              <a:t>、自主防災会用の個別</a:t>
            </a:r>
            <a:r>
              <a:rPr lang="ja-JP" altLang="en-US" sz="1400" dirty="0" smtClean="0"/>
              <a:t>計画用紙（</a:t>
            </a:r>
            <a:r>
              <a:rPr lang="ja-JP" altLang="en-US" sz="1400" dirty="0"/>
              <a:t>２枚）が配付されたら、</a:t>
            </a:r>
            <a:r>
              <a:rPr lang="ja-JP" altLang="en-US" sz="1400" dirty="0" smtClean="0"/>
              <a:t>民</a:t>
            </a:r>
            <a:endParaRPr lang="en-US" altLang="ja-JP" sz="1400" dirty="0" smtClean="0"/>
          </a:p>
          <a:p>
            <a:r>
              <a:rPr lang="ja-JP" altLang="en-US" sz="1400" dirty="0"/>
              <a:t>　</a:t>
            </a:r>
            <a:r>
              <a:rPr lang="ja-JP" altLang="en-US" sz="1400" dirty="0" smtClean="0"/>
              <a:t>生児童</a:t>
            </a:r>
            <a:r>
              <a:rPr lang="ja-JP" altLang="en-US" sz="1400" dirty="0"/>
              <a:t>委員を通じて災害時要配慮者用と避難支援者用の個別</a:t>
            </a:r>
            <a:r>
              <a:rPr lang="ja-JP" altLang="en-US" sz="1400" dirty="0" smtClean="0"/>
              <a:t>計画用</a:t>
            </a:r>
            <a:endParaRPr lang="en-US" altLang="ja-JP" sz="1400" dirty="0" smtClean="0"/>
          </a:p>
          <a:p>
            <a:r>
              <a:rPr lang="ja-JP" altLang="en-US" sz="1400" dirty="0"/>
              <a:t>　</a:t>
            </a:r>
            <a:r>
              <a:rPr lang="ja-JP" altLang="en-US" sz="1400" dirty="0" smtClean="0"/>
              <a:t>紙が配付される</a:t>
            </a:r>
            <a:r>
              <a:rPr lang="ja-JP" altLang="en-US" sz="1400" dirty="0"/>
              <a:t>までの間（約１～２か月）に</a:t>
            </a:r>
            <a:r>
              <a:rPr lang="ja-JP" altLang="en-US" sz="1400" dirty="0" smtClean="0"/>
              <a:t>、具体的な活動に向け</a:t>
            </a:r>
            <a:endParaRPr lang="en-US" altLang="ja-JP" sz="1400" dirty="0" smtClean="0"/>
          </a:p>
          <a:p>
            <a:r>
              <a:rPr lang="ja-JP" altLang="en-US" sz="1400" dirty="0"/>
              <a:t>　</a:t>
            </a:r>
            <a:r>
              <a:rPr lang="ja-JP" altLang="en-US" sz="1400" dirty="0" smtClean="0"/>
              <a:t>て、スケジュールをたてて準備をしておきましょう。</a:t>
            </a:r>
            <a:endParaRPr lang="en-US" altLang="ja-JP" sz="1400" dirty="0" smtClean="0"/>
          </a:p>
          <a:p>
            <a:r>
              <a:rPr lang="ja-JP" altLang="en-US" sz="1400" dirty="0"/>
              <a:t>　</a:t>
            </a:r>
            <a:endParaRPr lang="en-US" altLang="ja-JP" sz="1400" dirty="0" smtClean="0"/>
          </a:p>
          <a:p>
            <a:r>
              <a:rPr lang="ja-JP" altLang="en-US" sz="1400" dirty="0"/>
              <a:t>　</a:t>
            </a:r>
            <a:r>
              <a:rPr lang="ja-JP" altLang="en-US" sz="1400" dirty="0" smtClean="0"/>
              <a:t>まずは、自治</a:t>
            </a:r>
            <a:r>
              <a:rPr lang="ja-JP" altLang="en-US" sz="1400" dirty="0"/>
              <a:t>会長、自主防災</a:t>
            </a:r>
            <a:r>
              <a:rPr lang="ja-JP" altLang="en-US" sz="1400" dirty="0" smtClean="0"/>
              <a:t>会長を支援</a:t>
            </a:r>
            <a:r>
              <a:rPr lang="ja-JP" altLang="en-US" sz="1400" dirty="0"/>
              <a:t>体制の核</a:t>
            </a:r>
            <a:r>
              <a:rPr lang="ja-JP" altLang="en-US" sz="1400" dirty="0" smtClean="0"/>
              <a:t>として、地域での</a:t>
            </a:r>
            <a:endParaRPr lang="en-US" altLang="ja-JP" sz="1400" dirty="0" smtClean="0"/>
          </a:p>
          <a:p>
            <a:r>
              <a:rPr lang="ja-JP" altLang="en-US" sz="1400" dirty="0" smtClean="0"/>
              <a:t>　組織的な体制を整えていきましょう。</a:t>
            </a:r>
            <a:endParaRPr lang="en-US" altLang="ja-JP" sz="1400" dirty="0" smtClean="0"/>
          </a:p>
          <a:p>
            <a:r>
              <a:rPr lang="ja-JP" altLang="en-US" sz="1400" dirty="0"/>
              <a:t>　</a:t>
            </a:r>
            <a:r>
              <a:rPr lang="ja-JP" altLang="en-US" sz="1400" dirty="0" smtClean="0"/>
              <a:t>地域</a:t>
            </a:r>
            <a:r>
              <a:rPr lang="ja-JP" altLang="en-US" sz="1400" dirty="0"/>
              <a:t>の特性に応じて、また必要な段階に応じて</a:t>
            </a:r>
            <a:r>
              <a:rPr lang="ja-JP" altLang="en-US" sz="1400" dirty="0" smtClean="0"/>
              <a:t>自治会や</a:t>
            </a:r>
            <a:r>
              <a:rPr lang="ja-JP" altLang="en-US" sz="1400" dirty="0"/>
              <a:t>自主</a:t>
            </a:r>
            <a:r>
              <a:rPr lang="ja-JP" altLang="en-US" sz="1400" dirty="0" smtClean="0"/>
              <a:t>防災会</a:t>
            </a:r>
            <a:endParaRPr lang="en-US" altLang="ja-JP" sz="1400" dirty="0" smtClean="0"/>
          </a:p>
          <a:p>
            <a:r>
              <a:rPr lang="ja-JP" altLang="en-US" sz="1400" dirty="0"/>
              <a:t>　</a:t>
            </a:r>
            <a:r>
              <a:rPr lang="ja-JP" altLang="en-US" sz="1400" dirty="0" smtClean="0"/>
              <a:t>の</a:t>
            </a:r>
            <a:r>
              <a:rPr lang="ja-JP" altLang="en-US" sz="1400" dirty="0"/>
              <a:t>役員などを加えていくと、より体制が強化されます。</a:t>
            </a:r>
            <a:endParaRPr lang="en-US" altLang="ja-JP" sz="1400" dirty="0"/>
          </a:p>
          <a:p>
            <a:r>
              <a:rPr lang="ja-JP" altLang="en-US" sz="1400" dirty="0"/>
              <a:t>　</a:t>
            </a:r>
            <a:r>
              <a:rPr lang="ja-JP" altLang="en-US" sz="1400" dirty="0" smtClean="0"/>
              <a:t>なお、民生</a:t>
            </a:r>
            <a:r>
              <a:rPr lang="ja-JP" altLang="en-US" sz="1400" dirty="0"/>
              <a:t>児童委員は</a:t>
            </a:r>
            <a:r>
              <a:rPr lang="ja-JP" altLang="en-US" sz="1400" dirty="0" smtClean="0"/>
              <a:t>、特に災害</a:t>
            </a:r>
            <a:r>
              <a:rPr lang="ja-JP" altLang="en-US" sz="1400" dirty="0"/>
              <a:t>時</a:t>
            </a:r>
            <a:r>
              <a:rPr lang="ja-JP" altLang="en-US" sz="1400" dirty="0" smtClean="0"/>
              <a:t>要配慮者</a:t>
            </a:r>
            <a:r>
              <a:rPr lang="ja-JP" altLang="en-US" sz="1400" dirty="0"/>
              <a:t>の</a:t>
            </a:r>
            <a:r>
              <a:rPr lang="ja-JP" altLang="en-US" sz="1400" dirty="0" smtClean="0"/>
              <a:t>視点に立ち、地域</a:t>
            </a:r>
            <a:r>
              <a:rPr lang="ja-JP" altLang="en-US" sz="1400" dirty="0" err="1" smtClean="0"/>
              <a:t>ぐ</a:t>
            </a:r>
            <a:endParaRPr lang="en-US" altLang="ja-JP" sz="1400" dirty="0" smtClean="0"/>
          </a:p>
          <a:p>
            <a:r>
              <a:rPr lang="ja-JP" altLang="en-US" sz="1400" dirty="0"/>
              <a:t>　</a:t>
            </a:r>
            <a:r>
              <a:rPr lang="ja-JP" altLang="en-US" sz="1400" dirty="0" err="1" smtClean="0"/>
              <a:t>る</a:t>
            </a:r>
            <a:r>
              <a:rPr lang="ja-JP" altLang="en-US" sz="1400" dirty="0" smtClean="0"/>
              <a:t>みの支援体制づくりに協力をすることが求められています。</a:t>
            </a:r>
            <a:endParaRPr lang="en-US" altLang="ja-JP" sz="1400" dirty="0"/>
          </a:p>
          <a:p>
            <a:endParaRPr lang="en-US" altLang="ja-JP" sz="1400" dirty="0" smtClean="0"/>
          </a:p>
          <a:p>
            <a:r>
              <a:rPr lang="ja-JP" altLang="en-US" sz="1400" dirty="0"/>
              <a:t>①災害時要配慮者の情報を整理する</a:t>
            </a:r>
            <a:endParaRPr lang="en-US" altLang="ja-JP" sz="1400" dirty="0"/>
          </a:p>
          <a:p>
            <a:endParaRPr lang="en-US" altLang="ja-JP" sz="1400" dirty="0"/>
          </a:p>
          <a:p>
            <a:r>
              <a:rPr lang="ja-JP" altLang="en-US" sz="1400" dirty="0" smtClean="0"/>
              <a:t>例１）必要</a:t>
            </a:r>
            <a:r>
              <a:rPr lang="ja-JP" altLang="en-US" sz="1400" dirty="0"/>
              <a:t>な支援状況に</a:t>
            </a:r>
            <a:r>
              <a:rPr lang="ja-JP" altLang="en-US" sz="1400" dirty="0" smtClean="0"/>
              <a:t>より整理をすると見通しが立てやすいです。</a:t>
            </a:r>
            <a:endParaRPr lang="en-US" altLang="ja-JP" sz="1400" dirty="0"/>
          </a:p>
          <a:p>
            <a:r>
              <a:rPr lang="ja-JP" altLang="en-US" sz="1400" dirty="0"/>
              <a:t>　</a:t>
            </a:r>
            <a:r>
              <a:rPr lang="en-US" altLang="ja-JP" sz="1400" dirty="0"/>
              <a:t>A</a:t>
            </a:r>
            <a:r>
              <a:rPr lang="ja-JP" altLang="en-US" sz="1400" dirty="0"/>
              <a:t>：２人以上で避難支援が必要</a:t>
            </a:r>
            <a:endParaRPr lang="en-US" altLang="ja-JP" sz="1400" dirty="0"/>
          </a:p>
          <a:p>
            <a:r>
              <a:rPr lang="ja-JP" altLang="en-US" sz="1400" dirty="0"/>
              <a:t>　</a:t>
            </a:r>
            <a:r>
              <a:rPr lang="en-US" altLang="ja-JP" sz="1400" dirty="0"/>
              <a:t>B</a:t>
            </a:r>
            <a:r>
              <a:rPr lang="ja-JP" altLang="en-US" sz="1400" dirty="0"/>
              <a:t>：１人の支援が必要</a:t>
            </a:r>
            <a:endParaRPr lang="en-US" altLang="ja-JP" sz="1400" dirty="0"/>
          </a:p>
          <a:p>
            <a:r>
              <a:rPr lang="ja-JP" altLang="en-US" sz="1400" dirty="0"/>
              <a:t>　</a:t>
            </a:r>
            <a:r>
              <a:rPr lang="en-US" altLang="ja-JP" sz="1400" dirty="0"/>
              <a:t>C</a:t>
            </a:r>
            <a:r>
              <a:rPr lang="ja-JP" altLang="en-US" sz="1400" dirty="0"/>
              <a:t>：声かけなどの支援が必要</a:t>
            </a:r>
            <a:endParaRPr lang="en-US" altLang="ja-JP" sz="1400" dirty="0"/>
          </a:p>
          <a:p>
            <a:endParaRPr lang="en-US" altLang="ja-JP" sz="1400" dirty="0" smtClean="0"/>
          </a:p>
          <a:p>
            <a:r>
              <a:rPr lang="ja-JP" altLang="en-US" sz="1400" dirty="0" smtClean="0"/>
              <a:t>例２）自治会への加入状況により優先度合をつけることも一考ですが、</a:t>
            </a:r>
            <a:endParaRPr lang="en-US" altLang="ja-JP" sz="1400" dirty="0" smtClean="0"/>
          </a:p>
          <a:p>
            <a:r>
              <a:rPr lang="ja-JP" altLang="en-US" sz="1400" dirty="0"/>
              <a:t>　</a:t>
            </a:r>
            <a:r>
              <a:rPr lang="ja-JP" altLang="en-US" sz="1400" dirty="0" smtClean="0"/>
              <a:t>この</a:t>
            </a:r>
            <a:r>
              <a:rPr lang="ja-JP" altLang="en-US" sz="1400" dirty="0"/>
              <a:t>機会に加入を促す働きかけをしていただくのが理想的です。</a:t>
            </a:r>
            <a:endParaRPr lang="en-US" altLang="ja-JP" sz="1400" dirty="0"/>
          </a:p>
          <a:p>
            <a:endParaRPr lang="en-US" altLang="ja-JP" sz="1400" dirty="0"/>
          </a:p>
          <a:p>
            <a:r>
              <a:rPr lang="ja-JP" altLang="en-US" sz="1400" dirty="0" smtClean="0"/>
              <a:t>例３）避難</a:t>
            </a:r>
            <a:r>
              <a:rPr lang="ja-JP" altLang="en-US" sz="1400" dirty="0"/>
              <a:t>支援者の有無により優先度合をつけることも一例です。</a:t>
            </a:r>
            <a:endParaRPr lang="en-US" altLang="ja-JP" sz="1400" dirty="0"/>
          </a:p>
          <a:p>
            <a:endParaRPr lang="en-US" altLang="ja-JP" sz="1400" dirty="0" smtClean="0"/>
          </a:p>
          <a:p>
            <a:r>
              <a:rPr lang="ja-JP" altLang="en-US" sz="1400" dirty="0" smtClean="0"/>
              <a:t>例４）避難支援者が決まっていても、特定の避難支援者に集中して</a:t>
            </a:r>
            <a:r>
              <a:rPr lang="ja-JP" altLang="en-US" sz="1400" dirty="0" err="1" smtClean="0"/>
              <a:t>い</a:t>
            </a:r>
            <a:endParaRPr lang="en-US" altLang="ja-JP" sz="1400" dirty="0" smtClean="0"/>
          </a:p>
          <a:p>
            <a:r>
              <a:rPr lang="ja-JP" altLang="en-US" sz="1400" dirty="0"/>
              <a:t>　</a:t>
            </a:r>
            <a:r>
              <a:rPr lang="ja-JP" altLang="en-US" sz="1400" dirty="0" smtClean="0"/>
              <a:t>ないか、現在の避難支援者だけで十分な対応ができそうか、などの</a:t>
            </a:r>
            <a:endParaRPr lang="en-US" altLang="ja-JP" sz="1400" dirty="0" smtClean="0"/>
          </a:p>
          <a:p>
            <a:r>
              <a:rPr lang="ja-JP" altLang="en-US" sz="1400" dirty="0"/>
              <a:t>　</a:t>
            </a:r>
            <a:r>
              <a:rPr lang="ja-JP" altLang="en-US" sz="1400" dirty="0" smtClean="0"/>
              <a:t>地域の課題を発見するような話し合いをしてみましょう。</a:t>
            </a:r>
            <a:endParaRPr lang="en-US" altLang="ja-JP" sz="1400" dirty="0" smtClean="0"/>
          </a:p>
          <a:p>
            <a:endParaRPr lang="en-US" altLang="ja-JP" sz="1400" dirty="0" smtClean="0"/>
          </a:p>
          <a:p>
            <a:r>
              <a:rPr lang="ja-JP" altLang="en-US" sz="1400" dirty="0" smtClean="0"/>
              <a:t>②個別計画づくりの手順を決める</a:t>
            </a:r>
            <a:endParaRPr lang="en-US" altLang="ja-JP" sz="1400" dirty="0" smtClean="0"/>
          </a:p>
          <a:p>
            <a:endParaRPr lang="en-US" altLang="ja-JP" sz="1400" dirty="0"/>
          </a:p>
          <a:p>
            <a:r>
              <a:rPr lang="ja-JP" altLang="en-US" sz="1400" dirty="0" smtClean="0"/>
              <a:t>例１）避難支援者が決まっている災害時要配慮者は、両者で個別計画</a:t>
            </a:r>
            <a:endParaRPr lang="en-US" altLang="ja-JP" sz="1400" dirty="0" smtClean="0"/>
          </a:p>
          <a:p>
            <a:r>
              <a:rPr lang="ja-JP" altLang="en-US" sz="1400" dirty="0"/>
              <a:t>　</a:t>
            </a:r>
            <a:r>
              <a:rPr lang="ja-JP" altLang="en-US" sz="1400" dirty="0" err="1" smtClean="0"/>
              <a:t>づ</a:t>
            </a:r>
            <a:r>
              <a:rPr lang="ja-JP" altLang="en-US" sz="1400" dirty="0" smtClean="0"/>
              <a:t>くりを進める方法があります。自治会、自主防災会などは必要に</a:t>
            </a:r>
            <a:endParaRPr lang="en-US" altLang="ja-JP" sz="1400" dirty="0" smtClean="0"/>
          </a:p>
          <a:p>
            <a:r>
              <a:rPr lang="ja-JP" altLang="en-US" sz="1400" dirty="0"/>
              <a:t>　</a:t>
            </a:r>
            <a:r>
              <a:rPr lang="ja-JP" altLang="en-US" sz="1400" dirty="0" smtClean="0"/>
              <a:t>応じて立ち会いや、進み具合の確認を行う方法です。</a:t>
            </a:r>
            <a:endParaRPr lang="en-US" altLang="ja-JP" sz="1400" dirty="0" smtClean="0"/>
          </a:p>
          <a:p>
            <a:endParaRPr lang="en-US" altLang="ja-JP" sz="1400" dirty="0"/>
          </a:p>
        </p:txBody>
      </p:sp>
      <p:sp>
        <p:nvSpPr>
          <p:cNvPr id="6" name="スライド番号プレースホルダー 5"/>
          <p:cNvSpPr>
            <a:spLocks noGrp="1"/>
          </p:cNvSpPr>
          <p:nvPr>
            <p:ph type="sldNum" sz="quarter" idx="12"/>
          </p:nvPr>
        </p:nvSpPr>
        <p:spPr/>
        <p:txBody>
          <a:bodyPr/>
          <a:lstStyle/>
          <a:p>
            <a:r>
              <a:rPr kumimoji="1" lang="en-US" altLang="ja-JP" dirty="0" smtClean="0"/>
              <a:t>23</a:t>
            </a:r>
          </a:p>
        </p:txBody>
      </p:sp>
      <p:pic>
        <p:nvPicPr>
          <p:cNvPr id="7" name="図 6" descr="お年寄りの手を取る女性のイラスト">
            <a:hlinkClick r:id="rId2"/>
          </p:cNvPr>
          <p:cNvPicPr/>
          <p:nvPr/>
        </p:nvPicPr>
        <p:blipFill>
          <a:blip r:embed="rId3" cstate="print"/>
          <a:srcRect/>
          <a:stretch>
            <a:fillRect/>
          </a:stretch>
        </p:blipFill>
        <p:spPr bwMode="auto">
          <a:xfrm>
            <a:off x="5733256" y="3347864"/>
            <a:ext cx="940666" cy="767708"/>
          </a:xfrm>
          <a:prstGeom prst="rect">
            <a:avLst/>
          </a:prstGeom>
          <a:noFill/>
          <a:ln w="9525">
            <a:noFill/>
            <a:miter lim="800000"/>
            <a:headEnd/>
            <a:tailEnd/>
          </a:ln>
        </p:spPr>
      </p:pic>
    </p:spTree>
    <p:extLst>
      <p:ext uri="{BB962C8B-B14F-4D97-AF65-F5344CB8AC3E}">
        <p14:creationId xmlns:p14="http://schemas.microsoft.com/office/powerpoint/2010/main" val="820938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24</a:t>
            </a:r>
            <a:endParaRPr kumimoji="1" lang="ja-JP" altLang="en-US" dirty="0"/>
          </a:p>
        </p:txBody>
      </p:sp>
      <p:sp>
        <p:nvSpPr>
          <p:cNvPr id="3" name="正方形/長方形 2"/>
          <p:cNvSpPr/>
          <p:nvPr/>
        </p:nvSpPr>
        <p:spPr>
          <a:xfrm>
            <a:off x="476672" y="395536"/>
            <a:ext cx="5976664" cy="8063746"/>
          </a:xfrm>
          <a:prstGeom prst="rect">
            <a:avLst/>
          </a:prstGeom>
        </p:spPr>
        <p:txBody>
          <a:bodyPr wrap="square">
            <a:spAutoFit/>
          </a:bodyPr>
          <a:lstStyle/>
          <a:p>
            <a:r>
              <a:rPr lang="ja-JP" altLang="en-US" sz="1400" dirty="0" smtClean="0">
                <a:latin typeface="+mn-ea"/>
              </a:rPr>
              <a:t>例</a:t>
            </a:r>
            <a:r>
              <a:rPr lang="ja-JP" altLang="en-US" sz="1400" dirty="0">
                <a:latin typeface="+mn-ea"/>
              </a:rPr>
              <a:t>２）避難支援者のいない災害時要配慮者は、基本的には本人が</a:t>
            </a:r>
            <a:r>
              <a:rPr lang="ja-JP" altLang="en-US" sz="1400" dirty="0" smtClean="0">
                <a:latin typeface="+mn-ea"/>
              </a:rPr>
              <a:t>親しい</a:t>
            </a:r>
            <a:r>
              <a:rPr lang="ja-JP" altLang="en-US" sz="1400" dirty="0">
                <a:latin typeface="+mn-ea"/>
              </a:rPr>
              <a:t>　</a:t>
            </a:r>
            <a:endParaRPr lang="en-US" altLang="ja-JP" sz="1400" dirty="0" err="1">
              <a:latin typeface="+mn-ea"/>
            </a:endParaRPr>
          </a:p>
          <a:p>
            <a:r>
              <a:rPr lang="ja-JP" altLang="en-US" sz="1400" dirty="0">
                <a:latin typeface="+mn-ea"/>
              </a:rPr>
              <a:t>　</a:t>
            </a:r>
            <a:r>
              <a:rPr lang="ja-JP" altLang="en-US" sz="1400" dirty="0" smtClean="0">
                <a:latin typeface="+mn-ea"/>
              </a:rPr>
              <a:t>地域</a:t>
            </a:r>
            <a:r>
              <a:rPr lang="ja-JP" altLang="en-US" sz="1400" dirty="0">
                <a:latin typeface="+mn-ea"/>
              </a:rPr>
              <a:t>住民を指名</a:t>
            </a:r>
            <a:r>
              <a:rPr lang="ja-JP" altLang="en-US" sz="1400" dirty="0" smtClean="0">
                <a:latin typeface="+mn-ea"/>
              </a:rPr>
              <a:t>する、という方法</a:t>
            </a:r>
            <a:r>
              <a:rPr lang="ja-JP" altLang="en-US" sz="1400" dirty="0">
                <a:latin typeface="+mn-ea"/>
              </a:rPr>
              <a:t>があります。本人からの直接の</a:t>
            </a:r>
            <a:r>
              <a:rPr lang="ja-JP" altLang="en-US" sz="1400" dirty="0" smtClean="0">
                <a:latin typeface="+mn-ea"/>
              </a:rPr>
              <a:t>依頼</a:t>
            </a:r>
            <a:endParaRPr lang="en-US" altLang="ja-JP" sz="1400" dirty="0" smtClean="0">
              <a:latin typeface="+mn-ea"/>
            </a:endParaRPr>
          </a:p>
          <a:p>
            <a:r>
              <a:rPr lang="ja-JP" altLang="en-US" sz="1400" dirty="0">
                <a:latin typeface="+mn-ea"/>
              </a:rPr>
              <a:t>　</a:t>
            </a:r>
            <a:r>
              <a:rPr lang="ja-JP" altLang="en-US" sz="1400" dirty="0" smtClean="0">
                <a:latin typeface="+mn-ea"/>
              </a:rPr>
              <a:t>が難しい</a:t>
            </a:r>
            <a:r>
              <a:rPr lang="ja-JP" altLang="en-US" sz="1400" dirty="0">
                <a:latin typeface="+mn-ea"/>
              </a:rPr>
              <a:t>場合、要請があれば、自治会、自主防災会などが</a:t>
            </a:r>
            <a:r>
              <a:rPr lang="ja-JP" altLang="en-US" sz="1400" dirty="0" smtClean="0">
                <a:latin typeface="+mn-ea"/>
              </a:rPr>
              <a:t>取り次ぎを</a:t>
            </a:r>
            <a:endParaRPr lang="en-US" altLang="ja-JP" sz="1400" dirty="0" smtClean="0">
              <a:latin typeface="+mn-ea"/>
            </a:endParaRPr>
          </a:p>
          <a:p>
            <a:r>
              <a:rPr lang="ja-JP" altLang="en-US" sz="1400" dirty="0">
                <a:latin typeface="+mn-ea"/>
              </a:rPr>
              <a:t>　</a:t>
            </a:r>
            <a:r>
              <a:rPr lang="ja-JP" altLang="en-US" sz="1400" dirty="0" smtClean="0">
                <a:latin typeface="+mn-ea"/>
              </a:rPr>
              <a:t>行う</a:t>
            </a:r>
            <a:r>
              <a:rPr lang="ja-JP" altLang="en-US" sz="1400" dirty="0">
                <a:latin typeface="+mn-ea"/>
              </a:rPr>
              <a:t>こともあります</a:t>
            </a:r>
            <a:r>
              <a:rPr lang="ja-JP" altLang="en-US" sz="1400" dirty="0" smtClean="0">
                <a:latin typeface="+mn-ea"/>
              </a:rPr>
              <a:t>。</a:t>
            </a:r>
            <a:endParaRPr lang="en-US" altLang="ja-JP" sz="1400" dirty="0" smtClean="0">
              <a:latin typeface="+mn-ea"/>
            </a:endParaRPr>
          </a:p>
          <a:p>
            <a:r>
              <a:rPr lang="ja-JP" altLang="en-US" sz="1400" dirty="0" smtClean="0">
                <a:latin typeface="+mn-ea"/>
              </a:rPr>
              <a:t>　＜モデル自治会の例＞</a:t>
            </a:r>
            <a:endParaRPr lang="en-US" altLang="ja-JP" sz="1400" dirty="0" smtClean="0">
              <a:latin typeface="+mn-ea"/>
            </a:endParaRPr>
          </a:p>
          <a:p>
            <a:r>
              <a:rPr lang="ja-JP" altLang="en-US" sz="1400" dirty="0">
                <a:latin typeface="+mn-ea"/>
              </a:rPr>
              <a:t>　</a:t>
            </a:r>
            <a:r>
              <a:rPr lang="ja-JP" altLang="en-US" sz="1400" dirty="0" smtClean="0">
                <a:latin typeface="+mn-ea"/>
              </a:rPr>
              <a:t>　自治会、自主防災会、民生児童委員でチームになり、マッチングを</a:t>
            </a:r>
            <a:endParaRPr lang="en-US" altLang="ja-JP" sz="1400" dirty="0" smtClean="0">
              <a:latin typeface="+mn-ea"/>
            </a:endParaRPr>
          </a:p>
          <a:p>
            <a:r>
              <a:rPr lang="ja-JP" altLang="en-US" sz="1400" dirty="0">
                <a:latin typeface="+mn-ea"/>
              </a:rPr>
              <a:t>　</a:t>
            </a:r>
            <a:r>
              <a:rPr lang="ja-JP" altLang="en-US" sz="1400" dirty="0" smtClean="0">
                <a:latin typeface="+mn-ea"/>
              </a:rPr>
              <a:t>手伝える体制をつくったところもあります。</a:t>
            </a:r>
            <a:endParaRPr lang="en-US" altLang="ja-JP" sz="1400" dirty="0" smtClean="0">
              <a:latin typeface="+mn-ea"/>
            </a:endParaRPr>
          </a:p>
          <a:p>
            <a:r>
              <a:rPr lang="ja-JP" altLang="en-US" sz="1400" dirty="0">
                <a:latin typeface="+mn-ea"/>
              </a:rPr>
              <a:t>　</a:t>
            </a:r>
            <a:r>
              <a:rPr lang="ja-JP" altLang="en-US" sz="1400" dirty="0" smtClean="0">
                <a:latin typeface="+mn-ea"/>
              </a:rPr>
              <a:t>　また、災害時要配慮者同士をお互いの避難支援者としてマッチング</a:t>
            </a:r>
            <a:endParaRPr lang="en-US" altLang="ja-JP" sz="1400" dirty="0" smtClean="0">
              <a:latin typeface="+mn-ea"/>
            </a:endParaRPr>
          </a:p>
          <a:p>
            <a:r>
              <a:rPr lang="ja-JP" altLang="en-US" sz="1400" dirty="0">
                <a:latin typeface="+mn-ea"/>
              </a:rPr>
              <a:t>　</a:t>
            </a:r>
            <a:r>
              <a:rPr lang="ja-JP" altLang="en-US" sz="1400" dirty="0" smtClean="0">
                <a:latin typeface="+mn-ea"/>
              </a:rPr>
              <a:t>した例もあります。</a:t>
            </a:r>
            <a:endParaRPr lang="en-US" altLang="ja-JP" sz="1400" dirty="0">
              <a:latin typeface="+mn-ea"/>
            </a:endParaRPr>
          </a:p>
          <a:p>
            <a:endParaRPr lang="en-US" altLang="ja-JP" sz="1400" dirty="0">
              <a:latin typeface="+mn-ea"/>
            </a:endParaRPr>
          </a:p>
          <a:p>
            <a:r>
              <a:rPr lang="ja-JP" altLang="en-US" sz="1400" dirty="0">
                <a:latin typeface="+mn-ea"/>
              </a:rPr>
              <a:t>例３）指名の地域住民がいない場合などは、地域で組織的な避難支援</a:t>
            </a:r>
            <a:endParaRPr lang="en-US" altLang="ja-JP" sz="1400" dirty="0">
              <a:latin typeface="+mn-ea"/>
            </a:endParaRPr>
          </a:p>
          <a:p>
            <a:r>
              <a:rPr lang="ja-JP" altLang="en-US" sz="1400" dirty="0">
                <a:latin typeface="+mn-ea"/>
              </a:rPr>
              <a:t>　者の確保が必要です。班長・組長や、自主防災会役員なども避難支</a:t>
            </a:r>
            <a:endParaRPr lang="en-US" altLang="ja-JP" sz="1400" dirty="0">
              <a:latin typeface="+mn-ea"/>
            </a:endParaRPr>
          </a:p>
          <a:p>
            <a:r>
              <a:rPr lang="ja-JP" altLang="en-US" sz="1400" dirty="0">
                <a:latin typeface="+mn-ea"/>
              </a:rPr>
              <a:t>　援者の一例ですが、地域内で「支援が可能な人」をアンケートなど</a:t>
            </a:r>
            <a:endParaRPr lang="en-US" altLang="ja-JP" sz="1400" dirty="0">
              <a:latin typeface="+mn-ea"/>
            </a:endParaRPr>
          </a:p>
          <a:p>
            <a:r>
              <a:rPr lang="ja-JP" altLang="en-US" sz="1400" dirty="0">
                <a:latin typeface="+mn-ea"/>
              </a:rPr>
              <a:t>　で把握して、避難支援者とする事例もあります</a:t>
            </a:r>
            <a:r>
              <a:rPr lang="ja-JP" altLang="en-US" sz="1400" dirty="0" smtClean="0">
                <a:latin typeface="+mn-ea"/>
              </a:rPr>
              <a:t>。</a:t>
            </a:r>
            <a:endParaRPr lang="en-US" altLang="ja-JP" sz="1400" dirty="0" smtClean="0">
              <a:latin typeface="+mn-ea"/>
            </a:endParaRPr>
          </a:p>
          <a:p>
            <a:endParaRPr lang="en-US" altLang="ja-JP" sz="1400" dirty="0">
              <a:latin typeface="+mn-ea"/>
            </a:endParaRPr>
          </a:p>
          <a:p>
            <a:r>
              <a:rPr lang="ja-JP" altLang="en-US" sz="1400" dirty="0" smtClean="0">
                <a:latin typeface="+mn-ea"/>
              </a:rPr>
              <a:t>例４）避難</a:t>
            </a:r>
            <a:r>
              <a:rPr lang="ja-JP" altLang="en-US" sz="1400" dirty="0">
                <a:latin typeface="+mn-ea"/>
              </a:rPr>
              <a:t>支援を</a:t>
            </a:r>
            <a:r>
              <a:rPr lang="ja-JP" altLang="en-US" sz="1400" dirty="0" smtClean="0">
                <a:latin typeface="+mn-ea"/>
              </a:rPr>
              <a:t>行える独自の地域</a:t>
            </a:r>
            <a:r>
              <a:rPr lang="ja-JP" altLang="en-US" sz="1400" dirty="0">
                <a:latin typeface="+mn-ea"/>
              </a:rPr>
              <a:t>体制</a:t>
            </a:r>
            <a:r>
              <a:rPr lang="ja-JP" altLang="en-US" sz="1400" dirty="0" smtClean="0">
                <a:latin typeface="+mn-ea"/>
              </a:rPr>
              <a:t>を考えていくことも一案です。</a:t>
            </a:r>
            <a:endParaRPr lang="en-US" altLang="ja-JP" sz="1400" dirty="0" smtClean="0">
              <a:latin typeface="+mn-ea"/>
            </a:endParaRPr>
          </a:p>
          <a:p>
            <a:r>
              <a:rPr lang="ja-JP" altLang="en-US" sz="1400" dirty="0" smtClean="0">
                <a:latin typeface="+mn-ea"/>
              </a:rPr>
              <a:t>　＜モデル</a:t>
            </a:r>
            <a:r>
              <a:rPr lang="ja-JP" altLang="en-US" sz="1400" dirty="0">
                <a:latin typeface="+mn-ea"/>
              </a:rPr>
              <a:t>自治会の</a:t>
            </a:r>
            <a:r>
              <a:rPr lang="ja-JP" altLang="en-US" sz="1400" dirty="0" smtClean="0">
                <a:latin typeface="+mn-ea"/>
              </a:rPr>
              <a:t>例</a:t>
            </a:r>
            <a:r>
              <a:rPr lang="ja-JP" altLang="en-US" sz="1400" dirty="0">
                <a:latin typeface="+mn-ea"/>
              </a:rPr>
              <a:t>＞</a:t>
            </a:r>
          </a:p>
          <a:p>
            <a:r>
              <a:rPr lang="ja-JP" altLang="en-US" sz="1400" dirty="0">
                <a:latin typeface="+mn-ea"/>
              </a:rPr>
              <a:t>　①</a:t>
            </a:r>
            <a:r>
              <a:rPr lang="ja-JP" altLang="en-US" sz="1400" dirty="0" smtClean="0">
                <a:latin typeface="+mn-ea"/>
              </a:rPr>
              <a:t>避難</a:t>
            </a:r>
            <a:r>
              <a:rPr lang="ja-JP" altLang="en-US" sz="1400" dirty="0">
                <a:latin typeface="+mn-ea"/>
              </a:rPr>
              <a:t>支援体制を重層化し、優先順位を整理した</a:t>
            </a:r>
          </a:p>
          <a:p>
            <a:r>
              <a:rPr lang="ja-JP" altLang="en-US" sz="1400" dirty="0">
                <a:latin typeface="+mn-ea"/>
              </a:rPr>
              <a:t>　</a:t>
            </a:r>
            <a:r>
              <a:rPr lang="ja-JP" altLang="en-US" sz="1400" dirty="0" smtClean="0">
                <a:latin typeface="+mn-ea"/>
              </a:rPr>
              <a:t>　　</a:t>
            </a:r>
            <a:r>
              <a:rPr lang="en-US" altLang="ja-JP" sz="1400" dirty="0"/>
              <a:t> A</a:t>
            </a:r>
            <a:r>
              <a:rPr lang="ja-JP" altLang="en-US" sz="1400" dirty="0"/>
              <a:t>：</a:t>
            </a:r>
            <a:r>
              <a:rPr lang="ja-JP" altLang="en-US" sz="1400" dirty="0" smtClean="0">
                <a:latin typeface="+mn-ea"/>
              </a:rPr>
              <a:t>避難</a:t>
            </a:r>
            <a:r>
              <a:rPr lang="ja-JP" altLang="en-US" sz="1400" dirty="0">
                <a:latin typeface="+mn-ea"/>
              </a:rPr>
              <a:t>支援者⇒組⇒地区⇒自治会</a:t>
            </a:r>
          </a:p>
          <a:p>
            <a:r>
              <a:rPr lang="ja-JP" altLang="en-US" sz="1400" dirty="0">
                <a:latin typeface="+mn-ea"/>
              </a:rPr>
              <a:t>　</a:t>
            </a:r>
            <a:r>
              <a:rPr lang="ja-JP" altLang="en-US" sz="1400" dirty="0" smtClean="0">
                <a:latin typeface="+mn-ea"/>
              </a:rPr>
              <a:t>　　</a:t>
            </a:r>
            <a:r>
              <a:rPr lang="en-US" altLang="ja-JP" sz="1400" dirty="0"/>
              <a:t> B</a:t>
            </a:r>
            <a:r>
              <a:rPr lang="ja-JP" altLang="en-US" sz="1400" dirty="0"/>
              <a:t>：</a:t>
            </a:r>
            <a:r>
              <a:rPr lang="ja-JP" altLang="en-US" sz="1400" dirty="0" smtClean="0">
                <a:latin typeface="+mn-ea"/>
              </a:rPr>
              <a:t>避難</a:t>
            </a:r>
            <a:r>
              <a:rPr lang="ja-JP" altLang="en-US" sz="1400" dirty="0">
                <a:latin typeface="+mn-ea"/>
              </a:rPr>
              <a:t>支援者⇒向こう三軒両隣り⇒各組長⇒自治会</a:t>
            </a:r>
          </a:p>
          <a:p>
            <a:r>
              <a:rPr lang="ja-JP" altLang="en-US" sz="1400" dirty="0">
                <a:latin typeface="+mn-ea"/>
              </a:rPr>
              <a:t>　</a:t>
            </a:r>
            <a:r>
              <a:rPr lang="ja-JP" altLang="en-US" sz="1400" dirty="0" smtClean="0">
                <a:latin typeface="+mn-ea"/>
              </a:rPr>
              <a:t>②独自</a:t>
            </a:r>
            <a:r>
              <a:rPr lang="ja-JP" altLang="en-US" sz="1400" dirty="0">
                <a:latin typeface="+mn-ea"/>
              </a:rPr>
              <a:t>の情報整理・更新により情報共有者を組長や防災委員にまで</a:t>
            </a:r>
            <a:r>
              <a:rPr lang="ja-JP" altLang="en-US" sz="1400" dirty="0" smtClean="0">
                <a:latin typeface="+mn-ea"/>
              </a:rPr>
              <a:t>広</a:t>
            </a:r>
            <a:endParaRPr lang="en-US" altLang="ja-JP" sz="1400" dirty="0" smtClean="0">
              <a:latin typeface="+mn-ea"/>
            </a:endParaRPr>
          </a:p>
          <a:p>
            <a:r>
              <a:rPr lang="ja-JP" altLang="en-US" sz="1400" dirty="0">
                <a:latin typeface="+mn-ea"/>
              </a:rPr>
              <a:t>　</a:t>
            </a:r>
            <a:r>
              <a:rPr lang="ja-JP" altLang="en-US" sz="1400" dirty="0" smtClean="0">
                <a:latin typeface="+mn-ea"/>
              </a:rPr>
              <a:t>　げた</a:t>
            </a:r>
            <a:endParaRPr lang="ja-JP" altLang="en-US" sz="1400" dirty="0">
              <a:latin typeface="+mn-ea"/>
            </a:endParaRPr>
          </a:p>
          <a:p>
            <a:r>
              <a:rPr lang="ja-JP" altLang="en-US" sz="1400" dirty="0" smtClean="0">
                <a:latin typeface="+mn-ea"/>
              </a:rPr>
              <a:t>　</a:t>
            </a:r>
            <a:r>
              <a:rPr lang="ja-JP" altLang="en-US" sz="1400" dirty="0">
                <a:latin typeface="+mn-ea"/>
              </a:rPr>
              <a:t>③</a:t>
            </a:r>
            <a:r>
              <a:rPr lang="ja-JP" altLang="en-US" sz="1400" dirty="0" smtClean="0">
                <a:latin typeface="+mn-ea"/>
              </a:rPr>
              <a:t>災害</a:t>
            </a:r>
            <a:r>
              <a:rPr lang="ja-JP" altLang="en-US" sz="1400" dirty="0">
                <a:latin typeface="+mn-ea"/>
              </a:rPr>
              <a:t>時要配慮者を戸別訪問し、呼びかけの文書を用いて組</a:t>
            </a:r>
            <a:r>
              <a:rPr lang="ja-JP" altLang="en-US" sz="1400" dirty="0" smtClean="0">
                <a:latin typeface="+mn-ea"/>
              </a:rPr>
              <a:t>単位で情</a:t>
            </a:r>
            <a:endParaRPr lang="en-US" altLang="ja-JP" sz="1400" dirty="0" smtClean="0">
              <a:latin typeface="+mn-ea"/>
            </a:endParaRPr>
          </a:p>
          <a:p>
            <a:r>
              <a:rPr lang="ja-JP" altLang="en-US" sz="1400" dirty="0">
                <a:latin typeface="+mn-ea"/>
              </a:rPr>
              <a:t>　</a:t>
            </a:r>
            <a:r>
              <a:rPr lang="ja-JP" altLang="en-US" sz="1400" dirty="0" smtClean="0">
                <a:latin typeface="+mn-ea"/>
              </a:rPr>
              <a:t>　報</a:t>
            </a:r>
            <a:r>
              <a:rPr lang="ja-JP" altLang="en-US" sz="1400" dirty="0">
                <a:latin typeface="+mn-ea"/>
              </a:rPr>
              <a:t>を</a:t>
            </a:r>
            <a:r>
              <a:rPr lang="ja-JP" altLang="en-US" sz="1400" dirty="0" smtClean="0">
                <a:latin typeface="+mn-ea"/>
              </a:rPr>
              <a:t>共有する</a:t>
            </a:r>
            <a:r>
              <a:rPr lang="ja-JP" altLang="en-US" sz="1400" dirty="0">
                <a:latin typeface="+mn-ea"/>
              </a:rPr>
              <a:t>ととも</a:t>
            </a:r>
            <a:r>
              <a:rPr lang="ja-JP" altLang="en-US" sz="1400" dirty="0" smtClean="0">
                <a:latin typeface="+mn-ea"/>
              </a:rPr>
              <a:t>に支援することに対し、承諾</a:t>
            </a:r>
            <a:r>
              <a:rPr lang="ja-JP" altLang="en-US" sz="1400" dirty="0">
                <a:latin typeface="+mn-ea"/>
              </a:rPr>
              <a:t>を得た</a:t>
            </a:r>
          </a:p>
          <a:p>
            <a:r>
              <a:rPr lang="ja-JP" altLang="en-US" sz="1400" dirty="0" smtClean="0">
                <a:latin typeface="+mn-ea"/>
              </a:rPr>
              <a:t>　④組</a:t>
            </a:r>
            <a:r>
              <a:rPr lang="ja-JP" altLang="en-US" sz="1400" dirty="0">
                <a:latin typeface="+mn-ea"/>
              </a:rPr>
              <a:t>ごとの災害時要配慮者の名前（フルネーム）または人数を</a:t>
            </a:r>
            <a:r>
              <a:rPr lang="ja-JP" altLang="en-US" sz="1400" dirty="0" smtClean="0">
                <a:latin typeface="+mn-ea"/>
              </a:rPr>
              <a:t>記した</a:t>
            </a:r>
            <a:endParaRPr lang="en-US" altLang="ja-JP" sz="1400" dirty="0" smtClean="0">
              <a:latin typeface="+mn-ea"/>
            </a:endParaRPr>
          </a:p>
          <a:p>
            <a:r>
              <a:rPr lang="ja-JP" altLang="en-US" sz="1400" dirty="0">
                <a:latin typeface="+mn-ea"/>
              </a:rPr>
              <a:t>　</a:t>
            </a:r>
            <a:r>
              <a:rPr lang="ja-JP" altLang="en-US" sz="1400" dirty="0" smtClean="0">
                <a:latin typeface="+mn-ea"/>
              </a:rPr>
              <a:t>　ちらし</a:t>
            </a:r>
            <a:r>
              <a:rPr lang="ja-JP" altLang="en-US" sz="1400" dirty="0">
                <a:latin typeface="+mn-ea"/>
              </a:rPr>
              <a:t>を作成し、住民（避難支援者候補者）へ回覧・個別配布で</a:t>
            </a:r>
            <a:r>
              <a:rPr lang="ja-JP" altLang="en-US" sz="1400" dirty="0" smtClean="0">
                <a:latin typeface="+mn-ea"/>
              </a:rPr>
              <a:t>協</a:t>
            </a:r>
            <a:endParaRPr lang="en-US" altLang="ja-JP" sz="1400" dirty="0" smtClean="0">
              <a:latin typeface="+mn-ea"/>
            </a:endParaRPr>
          </a:p>
          <a:p>
            <a:r>
              <a:rPr lang="ja-JP" altLang="en-US" sz="1400" dirty="0">
                <a:latin typeface="+mn-ea"/>
              </a:rPr>
              <a:t>　</a:t>
            </a:r>
            <a:r>
              <a:rPr lang="ja-JP" altLang="en-US" sz="1400" dirty="0" smtClean="0">
                <a:latin typeface="+mn-ea"/>
              </a:rPr>
              <a:t>　力</a:t>
            </a:r>
            <a:r>
              <a:rPr lang="ja-JP" altLang="en-US" sz="1400" dirty="0">
                <a:latin typeface="+mn-ea"/>
              </a:rPr>
              <a:t>を依頼した</a:t>
            </a:r>
            <a:endParaRPr lang="en-US" altLang="ja-JP" sz="1400" dirty="0" smtClean="0">
              <a:latin typeface="+mn-ea"/>
            </a:endParaRPr>
          </a:p>
          <a:p>
            <a:endParaRPr lang="en-US" altLang="ja-JP" sz="1400" dirty="0" smtClean="0">
              <a:latin typeface="+mn-ea"/>
            </a:endParaRPr>
          </a:p>
          <a:p>
            <a:r>
              <a:rPr lang="ja-JP" altLang="en-US" sz="1400" dirty="0">
                <a:latin typeface="+mn-ea"/>
              </a:rPr>
              <a:t>例５</a:t>
            </a:r>
            <a:r>
              <a:rPr lang="ja-JP" altLang="en-US" sz="1400" dirty="0" smtClean="0">
                <a:latin typeface="+mn-ea"/>
              </a:rPr>
              <a:t>）避難支援者として協力してもらえる人を増やすために、わかりや</a:t>
            </a:r>
            <a:endParaRPr lang="en-US" altLang="ja-JP" sz="1400" dirty="0" smtClean="0">
              <a:latin typeface="+mn-ea"/>
            </a:endParaRPr>
          </a:p>
          <a:p>
            <a:r>
              <a:rPr lang="ja-JP" altLang="en-US" sz="1400" dirty="0">
                <a:latin typeface="+mn-ea"/>
              </a:rPr>
              <a:t>　</a:t>
            </a:r>
            <a:r>
              <a:rPr lang="ja-JP" altLang="en-US" sz="1400" dirty="0" smtClean="0">
                <a:latin typeface="+mn-ea"/>
              </a:rPr>
              <a:t>すく</a:t>
            </a:r>
            <a:r>
              <a:rPr lang="ja-JP" altLang="en-US" sz="1400" dirty="0">
                <a:latin typeface="+mn-ea"/>
              </a:rPr>
              <a:t>制度の趣旨を</a:t>
            </a:r>
            <a:r>
              <a:rPr lang="ja-JP" altLang="en-US" sz="1400" dirty="0" smtClean="0">
                <a:latin typeface="+mn-ea"/>
              </a:rPr>
              <a:t>伝える工夫をすることも一案です。</a:t>
            </a:r>
            <a:endParaRPr lang="ja-JP" altLang="en-US" sz="1400" dirty="0">
              <a:latin typeface="+mn-ea"/>
            </a:endParaRPr>
          </a:p>
          <a:p>
            <a:r>
              <a:rPr lang="ja-JP" altLang="en-US" sz="1400" dirty="0" smtClean="0">
                <a:latin typeface="+mn-ea"/>
              </a:rPr>
              <a:t>　＜モデル</a:t>
            </a:r>
            <a:r>
              <a:rPr lang="ja-JP" altLang="en-US" sz="1400" dirty="0">
                <a:latin typeface="+mn-ea"/>
              </a:rPr>
              <a:t>自治会の</a:t>
            </a:r>
            <a:r>
              <a:rPr lang="ja-JP" altLang="en-US" sz="1400" dirty="0" smtClean="0">
                <a:latin typeface="+mn-ea"/>
              </a:rPr>
              <a:t>例</a:t>
            </a:r>
            <a:r>
              <a:rPr lang="ja-JP" altLang="en-US" sz="1400" dirty="0">
                <a:latin typeface="+mn-ea"/>
              </a:rPr>
              <a:t>＞</a:t>
            </a:r>
            <a:endParaRPr lang="en-US" altLang="ja-JP" sz="1400" dirty="0" smtClean="0">
              <a:latin typeface="+mn-ea"/>
            </a:endParaRPr>
          </a:p>
          <a:p>
            <a:r>
              <a:rPr lang="ja-JP" altLang="en-US" sz="1400" dirty="0">
                <a:latin typeface="+mn-ea"/>
              </a:rPr>
              <a:t>　</a:t>
            </a:r>
            <a:r>
              <a:rPr lang="ja-JP" altLang="en-US" sz="1400" dirty="0" smtClean="0">
                <a:latin typeface="+mn-ea"/>
              </a:rPr>
              <a:t>①避難</a:t>
            </a:r>
            <a:r>
              <a:rPr lang="ja-JP" altLang="en-US" sz="1400" dirty="0">
                <a:latin typeface="+mn-ea"/>
              </a:rPr>
              <a:t>支援者⇒避難サポーターと</a:t>
            </a:r>
            <a:r>
              <a:rPr lang="ja-JP" altLang="en-US" sz="1400" dirty="0" smtClean="0">
                <a:latin typeface="+mn-ea"/>
              </a:rPr>
              <a:t>言い換えた</a:t>
            </a:r>
            <a:endParaRPr lang="ja-JP" altLang="en-US" sz="1400" dirty="0">
              <a:latin typeface="+mn-ea"/>
            </a:endParaRPr>
          </a:p>
          <a:p>
            <a:r>
              <a:rPr lang="ja-JP" altLang="en-US" sz="1400" dirty="0" smtClean="0">
                <a:latin typeface="+mn-ea"/>
              </a:rPr>
              <a:t>　②避難</a:t>
            </a:r>
            <a:r>
              <a:rPr lang="ja-JP" altLang="en-US" sz="1400" dirty="0">
                <a:latin typeface="+mn-ea"/>
              </a:rPr>
              <a:t>サポーターの活動の具体的な内容を</a:t>
            </a:r>
            <a:r>
              <a:rPr lang="ja-JP" altLang="en-US" sz="1400" dirty="0" smtClean="0">
                <a:latin typeface="+mn-ea"/>
              </a:rPr>
              <a:t>書き出した</a:t>
            </a:r>
            <a:endParaRPr lang="en-US" altLang="ja-JP" sz="1400" dirty="0">
              <a:latin typeface="+mn-ea"/>
            </a:endParaRPr>
          </a:p>
          <a:p>
            <a:endParaRPr lang="en-US" altLang="ja-JP" sz="1400" dirty="0">
              <a:latin typeface="+mn-ea"/>
            </a:endParaRPr>
          </a:p>
          <a:p>
            <a:r>
              <a:rPr lang="ja-JP" altLang="en-US" sz="1400" dirty="0">
                <a:latin typeface="+mn-ea"/>
              </a:rPr>
              <a:t>　</a:t>
            </a:r>
            <a:endParaRPr lang="en-US" altLang="ja-JP" sz="1400" dirty="0" smtClean="0">
              <a:latin typeface="+mn-ea"/>
            </a:endParaRPr>
          </a:p>
          <a:p>
            <a:r>
              <a:rPr lang="ja-JP" altLang="en-US" sz="1400" dirty="0">
                <a:latin typeface="+mn-ea"/>
              </a:rPr>
              <a:t>　</a:t>
            </a:r>
            <a:r>
              <a:rPr lang="ja-JP" altLang="en-US" sz="1400" dirty="0" smtClean="0">
                <a:latin typeface="+mn-ea"/>
              </a:rPr>
              <a:t>また</a:t>
            </a:r>
            <a:r>
              <a:rPr lang="ja-JP" altLang="en-US" sz="1400" dirty="0">
                <a:latin typeface="+mn-ea"/>
              </a:rPr>
              <a:t>、今後、この手引きを抜粋して、避難支援者向けの手引きを作</a:t>
            </a:r>
            <a:endParaRPr lang="en-US" altLang="ja-JP" sz="1400" dirty="0">
              <a:latin typeface="+mn-ea"/>
            </a:endParaRPr>
          </a:p>
          <a:p>
            <a:r>
              <a:rPr lang="ja-JP" altLang="en-US" sz="1400" dirty="0">
                <a:latin typeface="+mn-ea"/>
              </a:rPr>
              <a:t>　成予定です。担い手育成に、ぜひご活用ください。</a:t>
            </a:r>
            <a:endParaRPr lang="en-US" altLang="ja-JP" sz="1400" dirty="0">
              <a:latin typeface="+mn-ea"/>
            </a:endParaRPr>
          </a:p>
        </p:txBody>
      </p:sp>
    </p:spTree>
    <p:extLst>
      <p:ext uri="{BB962C8B-B14F-4D97-AF65-F5344CB8AC3E}">
        <p14:creationId xmlns:p14="http://schemas.microsoft.com/office/powerpoint/2010/main" val="117528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8680" y="251520"/>
            <a:ext cx="5832648" cy="8494633"/>
          </a:xfrm>
          <a:prstGeom prst="rect">
            <a:avLst/>
          </a:prstGeom>
          <a:noFill/>
        </p:spPr>
        <p:txBody>
          <a:bodyPr wrap="square" rtlCol="0">
            <a:spAutoFit/>
          </a:bodyPr>
          <a:lstStyle/>
          <a:p>
            <a:r>
              <a:rPr lang="ja-JP" altLang="en-US" sz="1400" b="1" dirty="0" smtClean="0"/>
              <a:t>（２）災害時要配慮者本人を取り巻く関係者が顔見知りになる</a:t>
            </a:r>
            <a:endParaRPr lang="en-US" altLang="ja-JP" sz="1400" b="1" dirty="0" smtClean="0"/>
          </a:p>
          <a:p>
            <a:r>
              <a:rPr lang="ja-JP" altLang="en-US" sz="1400" b="1" dirty="0" smtClean="0"/>
              <a:t>　</a:t>
            </a:r>
            <a:r>
              <a:rPr lang="ja-JP" altLang="en-US" sz="1400" dirty="0" smtClean="0"/>
              <a:t>この</a:t>
            </a:r>
            <a:r>
              <a:rPr lang="ja-JP" altLang="en-US" sz="1400" dirty="0"/>
              <a:t>取組には、まず災害時要配慮者本人と、その家族の協力が</a:t>
            </a:r>
            <a:r>
              <a:rPr lang="ja-JP" altLang="en-US" sz="1400" dirty="0" smtClean="0"/>
              <a:t>不可</a:t>
            </a:r>
            <a:endParaRPr lang="en-US" altLang="ja-JP" sz="1400" dirty="0" smtClean="0"/>
          </a:p>
          <a:p>
            <a:r>
              <a:rPr lang="ja-JP" altLang="en-US" sz="1400" dirty="0"/>
              <a:t>　</a:t>
            </a:r>
            <a:r>
              <a:rPr lang="ja-JP" altLang="en-US" sz="1400" dirty="0" smtClean="0"/>
              <a:t>欠です。本人やその家族と避難支援者、自治会、</a:t>
            </a:r>
            <a:r>
              <a:rPr lang="ja-JP" altLang="en-US" sz="1400" dirty="0"/>
              <a:t>自主</a:t>
            </a:r>
            <a:r>
              <a:rPr lang="ja-JP" altLang="en-US" sz="1400" dirty="0" smtClean="0"/>
              <a:t>防災会、民生</a:t>
            </a:r>
            <a:endParaRPr lang="en-US" altLang="ja-JP" sz="1400" dirty="0" smtClean="0"/>
          </a:p>
          <a:p>
            <a:r>
              <a:rPr lang="ja-JP" altLang="en-US" sz="1400" dirty="0"/>
              <a:t>　</a:t>
            </a:r>
            <a:r>
              <a:rPr lang="ja-JP" altLang="en-US" sz="1400" dirty="0" smtClean="0"/>
              <a:t>児童</a:t>
            </a:r>
            <a:r>
              <a:rPr lang="ja-JP" altLang="en-US" sz="1400" dirty="0"/>
              <a:t>委員など</a:t>
            </a:r>
            <a:r>
              <a:rPr lang="ja-JP" altLang="en-US" sz="1400" dirty="0" smtClean="0"/>
              <a:t>の関係者が顔を合わせる機会をつくりましょう。</a:t>
            </a:r>
            <a:endParaRPr lang="en-US" altLang="ja-JP" sz="1400" dirty="0" smtClean="0"/>
          </a:p>
          <a:p>
            <a:endParaRPr lang="en-US" altLang="ja-JP" sz="1400" dirty="0"/>
          </a:p>
          <a:p>
            <a:r>
              <a:rPr lang="ja-JP" altLang="en-US" sz="1400" dirty="0" smtClean="0"/>
              <a:t>例１）必要</a:t>
            </a:r>
            <a:r>
              <a:rPr lang="ja-JP" altLang="en-US" sz="1400" dirty="0"/>
              <a:t>に</a:t>
            </a:r>
            <a:r>
              <a:rPr lang="ja-JP" altLang="en-US" sz="1400" dirty="0" smtClean="0"/>
              <a:t>応じて福祉</a:t>
            </a:r>
            <a:r>
              <a:rPr lang="ja-JP" altLang="en-US" sz="1400" dirty="0"/>
              <a:t>の専門職（担当ケアマネジャー</a:t>
            </a:r>
            <a:r>
              <a:rPr lang="ja-JP" altLang="en-US" sz="1400" dirty="0" smtClean="0"/>
              <a:t>や相談支援専</a:t>
            </a:r>
            <a:endParaRPr lang="en-US" altLang="ja-JP" sz="1400" dirty="0" smtClean="0"/>
          </a:p>
          <a:p>
            <a:r>
              <a:rPr lang="ja-JP" altLang="en-US" sz="1400" dirty="0"/>
              <a:t>　</a:t>
            </a:r>
            <a:r>
              <a:rPr lang="ja-JP" altLang="en-US" sz="1400" dirty="0" smtClean="0"/>
              <a:t>門員</a:t>
            </a:r>
            <a:r>
              <a:rPr lang="ja-JP" altLang="en-US" sz="1400" dirty="0"/>
              <a:t>など）</a:t>
            </a:r>
            <a:r>
              <a:rPr lang="ja-JP" altLang="en-US" sz="1400" dirty="0" smtClean="0"/>
              <a:t>の</a:t>
            </a:r>
            <a:r>
              <a:rPr lang="ja-JP" altLang="en-US" sz="1400" dirty="0"/>
              <a:t>協力</a:t>
            </a:r>
            <a:r>
              <a:rPr lang="ja-JP" altLang="en-US" sz="1400" dirty="0" smtClean="0"/>
              <a:t>を求めることができます。市からは、災害時要配</a:t>
            </a:r>
            <a:endParaRPr lang="en-US" altLang="ja-JP" sz="1400" dirty="0" smtClean="0"/>
          </a:p>
          <a:p>
            <a:r>
              <a:rPr lang="ja-JP" altLang="en-US" sz="1400" dirty="0"/>
              <a:t>　</a:t>
            </a:r>
            <a:r>
              <a:rPr lang="ja-JP" altLang="en-US" sz="1400" dirty="0" smtClean="0"/>
              <a:t>慮者やその家族、自治会などから求めがあった場合、応じていた</a:t>
            </a:r>
            <a:r>
              <a:rPr lang="ja-JP" altLang="en-US" sz="1400" dirty="0" err="1" smtClean="0"/>
              <a:t>だ</a:t>
            </a:r>
            <a:endParaRPr lang="en-US" altLang="ja-JP" sz="1400" dirty="0" smtClean="0"/>
          </a:p>
          <a:p>
            <a:r>
              <a:rPr lang="ja-JP" altLang="en-US" sz="1400" dirty="0"/>
              <a:t>　</a:t>
            </a:r>
            <a:r>
              <a:rPr lang="ja-JP" altLang="en-US" sz="1400" dirty="0" smtClean="0"/>
              <a:t>くよう依頼しています。</a:t>
            </a:r>
            <a:endParaRPr lang="en-US" altLang="ja-JP" sz="1400" dirty="0" smtClean="0"/>
          </a:p>
          <a:p>
            <a:endParaRPr lang="en-US" altLang="ja-JP" sz="1400" dirty="0"/>
          </a:p>
          <a:p>
            <a:r>
              <a:rPr lang="ja-JP" altLang="en-US" sz="1400" dirty="0" smtClean="0"/>
              <a:t>例２）一人</a:t>
            </a:r>
            <a:r>
              <a:rPr lang="ja-JP" altLang="en-US" sz="1400" dirty="0"/>
              <a:t>の災害時要配慮者のお宅にその関係者が集まる方法、</a:t>
            </a:r>
            <a:r>
              <a:rPr lang="ja-JP" altLang="en-US" sz="1400" dirty="0" smtClean="0"/>
              <a:t>集会</a:t>
            </a:r>
            <a:endParaRPr lang="en-US" altLang="ja-JP" sz="1400" dirty="0" smtClean="0"/>
          </a:p>
          <a:p>
            <a:r>
              <a:rPr lang="ja-JP" altLang="en-US" sz="1400" dirty="0"/>
              <a:t>　</a:t>
            </a:r>
            <a:r>
              <a:rPr lang="ja-JP" altLang="en-US" sz="1400" dirty="0" smtClean="0"/>
              <a:t>所など</a:t>
            </a:r>
            <a:r>
              <a:rPr lang="ja-JP" altLang="en-US" sz="1400" dirty="0"/>
              <a:t>に複数の災害時要配慮者とその関係者が一堂に集まる方法</a:t>
            </a:r>
            <a:r>
              <a:rPr lang="ja-JP" altLang="en-US" sz="1400" dirty="0" smtClean="0"/>
              <a:t>、</a:t>
            </a:r>
            <a:endParaRPr lang="en-US" altLang="ja-JP" sz="1400" dirty="0" smtClean="0"/>
          </a:p>
          <a:p>
            <a:r>
              <a:rPr lang="ja-JP" altLang="en-US" sz="1400" dirty="0"/>
              <a:t>　</a:t>
            </a:r>
            <a:r>
              <a:rPr lang="ja-JP" altLang="en-US" sz="1400" dirty="0" smtClean="0"/>
              <a:t>両方を</a:t>
            </a:r>
            <a:r>
              <a:rPr lang="ja-JP" altLang="en-US" sz="1400" dirty="0"/>
              <a:t>併用する方法などが考えられます</a:t>
            </a:r>
            <a:r>
              <a:rPr lang="ja-JP" altLang="en-US" sz="1400" dirty="0" smtClean="0"/>
              <a:t>。</a:t>
            </a:r>
            <a:endParaRPr lang="en-US" altLang="ja-JP" sz="1400" dirty="0" smtClean="0"/>
          </a:p>
          <a:p>
            <a:endParaRPr lang="en-US" altLang="ja-JP" sz="1400" dirty="0"/>
          </a:p>
          <a:p>
            <a:endParaRPr lang="en-US" altLang="ja-JP" sz="1400" dirty="0" smtClean="0"/>
          </a:p>
          <a:p>
            <a:endParaRPr lang="en-US" altLang="ja-JP" sz="1400" dirty="0"/>
          </a:p>
          <a:p>
            <a:endParaRPr lang="en-US" altLang="ja-JP" sz="1400" dirty="0" smtClean="0"/>
          </a:p>
          <a:p>
            <a:endParaRPr lang="en-US" altLang="ja-JP" sz="1400" dirty="0"/>
          </a:p>
          <a:p>
            <a:endParaRPr lang="en-US" altLang="ja-JP" sz="1400" dirty="0"/>
          </a:p>
          <a:p>
            <a:endParaRPr lang="en-US" altLang="ja-JP" sz="1400" b="1" dirty="0" smtClean="0"/>
          </a:p>
          <a:p>
            <a:r>
              <a:rPr lang="ja-JP" altLang="en-US" sz="1400" b="1" dirty="0" smtClean="0"/>
              <a:t>（３）個別</a:t>
            </a:r>
            <a:r>
              <a:rPr lang="ja-JP" altLang="en-US" sz="1400" b="1" dirty="0"/>
              <a:t>計画の項目を埋めていく</a:t>
            </a:r>
            <a:endParaRPr lang="en-US" altLang="ja-JP" sz="1400" b="1" dirty="0"/>
          </a:p>
          <a:p>
            <a:r>
              <a:rPr lang="ja-JP" altLang="en-US" sz="1400" dirty="0" smtClean="0"/>
              <a:t>　考えなければ</a:t>
            </a:r>
            <a:r>
              <a:rPr lang="ja-JP" altLang="en-US" sz="1400" dirty="0"/>
              <a:t>「想定外」。考え、書き出し、議論すれば想定内に</a:t>
            </a:r>
            <a:r>
              <a:rPr lang="ja-JP" altLang="en-US" sz="1400" dirty="0" err="1"/>
              <a:t>な</a:t>
            </a:r>
            <a:endParaRPr lang="en-US" altLang="ja-JP" sz="1400" dirty="0"/>
          </a:p>
          <a:p>
            <a:r>
              <a:rPr lang="ja-JP" altLang="en-US" sz="1400" dirty="0"/>
              <a:t>　ります。なるべく「想定外」</a:t>
            </a:r>
            <a:r>
              <a:rPr lang="ja-JP" altLang="en-US" sz="1400" dirty="0" smtClean="0"/>
              <a:t>を減らす</a:t>
            </a:r>
            <a:r>
              <a:rPr lang="ja-JP" altLang="en-US" sz="1400" dirty="0"/>
              <a:t>ように協力しましょう。</a:t>
            </a:r>
            <a:endParaRPr lang="en-US" altLang="ja-JP" sz="1400" dirty="0"/>
          </a:p>
          <a:p>
            <a:endParaRPr lang="en-US" altLang="ja-JP" sz="1400" dirty="0" smtClean="0"/>
          </a:p>
          <a:p>
            <a:r>
              <a:rPr lang="ja-JP" altLang="en-US" sz="1400" dirty="0" smtClean="0"/>
              <a:t>①完成</a:t>
            </a:r>
            <a:r>
              <a:rPr lang="ja-JP" altLang="en-US" sz="1400" dirty="0"/>
              <a:t>した個別計画を関係者で保管する</a:t>
            </a:r>
            <a:endParaRPr lang="en-US" altLang="ja-JP" sz="1400" dirty="0"/>
          </a:p>
          <a:p>
            <a:r>
              <a:rPr lang="ja-JP" altLang="en-US" sz="1400" dirty="0" smtClean="0"/>
              <a:t>・</a:t>
            </a:r>
            <a:r>
              <a:rPr lang="ja-JP" altLang="en-US" sz="1400" dirty="0"/>
              <a:t>個別計画に記入された内容は</a:t>
            </a:r>
            <a:r>
              <a:rPr lang="ja-JP" altLang="en-US" sz="1400" dirty="0" smtClean="0"/>
              <a:t>、繊細な内容の情報</a:t>
            </a:r>
            <a:r>
              <a:rPr lang="ja-JP" altLang="en-US" sz="1400" dirty="0"/>
              <a:t>も</a:t>
            </a:r>
            <a:r>
              <a:rPr lang="ja-JP" altLang="en-US" sz="1400" dirty="0" smtClean="0"/>
              <a:t>含まれて</a:t>
            </a:r>
            <a:r>
              <a:rPr lang="ja-JP" altLang="en-US" sz="1400" dirty="0"/>
              <a:t>おり</a:t>
            </a:r>
            <a:r>
              <a:rPr lang="ja-JP" altLang="en-US" sz="1400" dirty="0" smtClean="0"/>
              <a:t>、</a:t>
            </a:r>
            <a:endParaRPr lang="en-US" altLang="ja-JP" sz="1400" dirty="0" smtClean="0"/>
          </a:p>
          <a:p>
            <a:r>
              <a:rPr lang="ja-JP" altLang="en-US" sz="1400" dirty="0"/>
              <a:t>　</a:t>
            </a:r>
            <a:r>
              <a:rPr lang="ja-JP" altLang="en-US" sz="1400" dirty="0" smtClean="0"/>
              <a:t>避難</a:t>
            </a:r>
            <a:r>
              <a:rPr lang="ja-JP" altLang="en-US" sz="1400" dirty="0"/>
              <a:t>支援者には開示しても他の人には知られたくない</a:t>
            </a:r>
            <a:r>
              <a:rPr lang="ja-JP" altLang="en-US" sz="1400" dirty="0" smtClean="0"/>
              <a:t>情報も</a:t>
            </a:r>
            <a:r>
              <a:rPr lang="ja-JP" altLang="en-US" sz="1400" dirty="0"/>
              <a:t>ある</a:t>
            </a:r>
            <a:r>
              <a:rPr lang="ja-JP" altLang="en-US" sz="1400" dirty="0" smtClean="0"/>
              <a:t>と</a:t>
            </a:r>
            <a:endParaRPr lang="en-US" altLang="ja-JP" sz="1400" dirty="0" smtClean="0"/>
          </a:p>
          <a:p>
            <a:r>
              <a:rPr lang="ja-JP" altLang="en-US" sz="1400" dirty="0"/>
              <a:t>　</a:t>
            </a:r>
            <a:r>
              <a:rPr lang="ja-JP" altLang="en-US" sz="1400" dirty="0" smtClean="0"/>
              <a:t>考えられます。</a:t>
            </a:r>
            <a:endParaRPr lang="en-US" altLang="ja-JP" sz="1400" dirty="0"/>
          </a:p>
          <a:p>
            <a:r>
              <a:rPr lang="ja-JP" altLang="en-US" sz="1400" dirty="0"/>
              <a:t>・本人の</a:t>
            </a:r>
            <a:r>
              <a:rPr lang="ja-JP" altLang="en-US" sz="1400" dirty="0" smtClean="0"/>
              <a:t>意向を</a:t>
            </a:r>
            <a:r>
              <a:rPr lang="ja-JP" altLang="en-US" sz="1400" dirty="0"/>
              <a:t>十分に確認し、必要最小限の範囲の関係者で、</a:t>
            </a:r>
            <a:r>
              <a:rPr lang="ja-JP" altLang="en-US" sz="1400" dirty="0" smtClean="0"/>
              <a:t>注意を</a:t>
            </a:r>
            <a:endParaRPr lang="en-US" altLang="ja-JP" sz="1400" dirty="0" smtClean="0"/>
          </a:p>
          <a:p>
            <a:r>
              <a:rPr lang="ja-JP" altLang="en-US" sz="1400" dirty="0"/>
              <a:t>　</a:t>
            </a:r>
            <a:r>
              <a:rPr lang="ja-JP" altLang="en-US" sz="1400" dirty="0" smtClean="0"/>
              <a:t>払って</a:t>
            </a:r>
            <a:r>
              <a:rPr lang="ja-JP" altLang="en-US" sz="1400" dirty="0"/>
              <a:t>保管してください。</a:t>
            </a:r>
            <a:endParaRPr lang="en-US" altLang="ja-JP" sz="1400" dirty="0"/>
          </a:p>
          <a:p>
            <a:endParaRPr lang="en-US" altLang="ja-JP" sz="1400" dirty="0"/>
          </a:p>
          <a:p>
            <a:r>
              <a:rPr lang="ja-JP" altLang="en-US" sz="1400" dirty="0" smtClean="0"/>
              <a:t>②定期的</a:t>
            </a:r>
            <a:r>
              <a:rPr lang="ja-JP" altLang="en-US" sz="1400" dirty="0"/>
              <a:t>に見直す</a:t>
            </a:r>
            <a:endParaRPr lang="en-US" altLang="ja-JP" sz="1400" dirty="0"/>
          </a:p>
          <a:p>
            <a:r>
              <a:rPr lang="ja-JP" altLang="en-US" sz="1400" dirty="0" smtClean="0"/>
              <a:t>・</a:t>
            </a:r>
            <a:r>
              <a:rPr lang="ja-JP" altLang="en-US" sz="1400" dirty="0"/>
              <a:t>情報を最新のものとするため、また、支援体制の確認のため、１年</a:t>
            </a:r>
            <a:endParaRPr lang="en-US" altLang="ja-JP" sz="1400" dirty="0"/>
          </a:p>
          <a:p>
            <a:r>
              <a:rPr lang="ja-JP" altLang="en-US" sz="1400" dirty="0"/>
              <a:t>　に１回程度の見直しをお願いします</a:t>
            </a:r>
            <a:r>
              <a:rPr lang="ja-JP" altLang="en-US" sz="1400" dirty="0" smtClean="0"/>
              <a:t>。</a:t>
            </a:r>
            <a:endParaRPr lang="en-US" altLang="ja-JP" sz="1400" dirty="0" smtClean="0"/>
          </a:p>
          <a:p>
            <a:endParaRPr lang="en-US" altLang="ja-JP" sz="1400" dirty="0"/>
          </a:p>
          <a:p>
            <a:r>
              <a:rPr lang="ja-JP" altLang="en-US" sz="1400" dirty="0" smtClean="0"/>
              <a:t>完成した個別計画は行政へ提出</a:t>
            </a:r>
            <a:r>
              <a:rPr lang="ja-JP" altLang="en-US" sz="1400" dirty="0"/>
              <a:t>する</a:t>
            </a:r>
            <a:r>
              <a:rPr lang="ja-JP" altLang="en-US" sz="1400" dirty="0" smtClean="0"/>
              <a:t>必要はありませんが、</a:t>
            </a:r>
            <a:r>
              <a:rPr lang="ja-JP" altLang="en-US" sz="1400" dirty="0"/>
              <a:t>申請書兼台帳に</a:t>
            </a:r>
            <a:r>
              <a:rPr lang="ja-JP" altLang="en-US" sz="1400" dirty="0" smtClean="0"/>
              <a:t>も含まれている項目</a:t>
            </a:r>
            <a:r>
              <a:rPr lang="ja-JP" altLang="en-US" sz="1400" dirty="0"/>
              <a:t>の情報が変わったときは</a:t>
            </a:r>
            <a:r>
              <a:rPr lang="ja-JP" altLang="en-US" sz="1400" dirty="0" smtClean="0"/>
              <a:t>、民生児童委員を通じて変更届を市へ提出</a:t>
            </a:r>
            <a:r>
              <a:rPr lang="ja-JP" altLang="en-US" sz="1400" dirty="0"/>
              <a:t>してください</a:t>
            </a:r>
            <a:r>
              <a:rPr lang="ja-JP" altLang="en-US" sz="1400" dirty="0" smtClean="0"/>
              <a:t>。</a:t>
            </a:r>
            <a:endParaRPr lang="en-US" altLang="ja-JP" sz="1400" dirty="0"/>
          </a:p>
        </p:txBody>
      </p:sp>
      <p:sp>
        <p:nvSpPr>
          <p:cNvPr id="6" name="スライド番号プレースホルダー 5"/>
          <p:cNvSpPr>
            <a:spLocks noGrp="1"/>
          </p:cNvSpPr>
          <p:nvPr>
            <p:ph type="sldNum" sz="quarter" idx="12"/>
          </p:nvPr>
        </p:nvSpPr>
        <p:spPr/>
        <p:txBody>
          <a:bodyPr/>
          <a:lstStyle/>
          <a:p>
            <a:r>
              <a:rPr kumimoji="1" lang="en-US" altLang="ja-JP" dirty="0" smtClean="0"/>
              <a:t>25</a:t>
            </a:r>
            <a:endParaRPr kumimoji="1" lang="ja-JP" altLang="en-US" dirty="0"/>
          </a:p>
        </p:txBody>
      </p:sp>
      <p:sp>
        <p:nvSpPr>
          <p:cNvPr id="7" name="テキスト ボックス 6"/>
          <p:cNvSpPr txBox="1"/>
          <p:nvPr/>
        </p:nvSpPr>
        <p:spPr>
          <a:xfrm>
            <a:off x="617498" y="3292711"/>
            <a:ext cx="2163430"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200" dirty="0" smtClean="0"/>
              <a:t>支援する近所の人</a:t>
            </a:r>
            <a:endParaRPr kumimoji="1" lang="ja-JP" altLang="en-US" sz="1200" dirty="0"/>
          </a:p>
        </p:txBody>
      </p:sp>
      <p:sp>
        <p:nvSpPr>
          <p:cNvPr id="8" name="テキスト ボックス 7"/>
          <p:cNvSpPr txBox="1"/>
          <p:nvPr/>
        </p:nvSpPr>
        <p:spPr>
          <a:xfrm>
            <a:off x="4630781" y="3940783"/>
            <a:ext cx="1894563"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200" dirty="0" smtClean="0"/>
              <a:t>福祉の専門職員</a:t>
            </a:r>
            <a:endParaRPr kumimoji="1" lang="ja-JP" altLang="en-US" sz="1200" dirty="0"/>
          </a:p>
        </p:txBody>
      </p:sp>
      <p:sp>
        <p:nvSpPr>
          <p:cNvPr id="9" name="テキスト ボックス 8"/>
          <p:cNvSpPr txBox="1"/>
          <p:nvPr/>
        </p:nvSpPr>
        <p:spPr>
          <a:xfrm>
            <a:off x="4941168" y="3317439"/>
            <a:ext cx="1608038"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民生児童委員</a:t>
            </a:r>
            <a:endParaRPr kumimoji="1" lang="ja-JP" altLang="en-US" sz="1200" dirty="0"/>
          </a:p>
        </p:txBody>
      </p:sp>
      <p:sp>
        <p:nvSpPr>
          <p:cNvPr id="10" name="テキスト ボックス 9"/>
          <p:cNvSpPr txBox="1"/>
          <p:nvPr/>
        </p:nvSpPr>
        <p:spPr>
          <a:xfrm>
            <a:off x="1412776" y="3796767"/>
            <a:ext cx="1490980"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200" dirty="0" smtClean="0"/>
              <a:t>自主防災会</a:t>
            </a:r>
            <a:endParaRPr kumimoji="1" lang="ja-JP" altLang="en-US" sz="1200" dirty="0"/>
          </a:p>
        </p:txBody>
      </p:sp>
      <p:sp>
        <p:nvSpPr>
          <p:cNvPr id="11" name="テキスト ボックス 10"/>
          <p:cNvSpPr txBox="1"/>
          <p:nvPr/>
        </p:nvSpPr>
        <p:spPr>
          <a:xfrm>
            <a:off x="404664" y="3796767"/>
            <a:ext cx="1005192"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200" dirty="0" smtClean="0"/>
              <a:t>自治会</a:t>
            </a:r>
            <a:endParaRPr kumimoji="1" lang="ja-JP" altLang="en-US" sz="1200" dirty="0"/>
          </a:p>
        </p:txBody>
      </p:sp>
      <p:pic>
        <p:nvPicPr>
          <p:cNvPr id="12" name="Picture 11" descr="C:\Users\1334ic\Desktop\pose_anshin_obaas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024" y="3148695"/>
            <a:ext cx="1100410" cy="11004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1334ic\Desktop\kurumaisu_ojiisan4_laug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435" y="3148695"/>
            <a:ext cx="763605" cy="120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26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60648" y="395536"/>
            <a:ext cx="6259877" cy="8064896"/>
            <a:chOff x="250782" y="251520"/>
            <a:chExt cx="6418579" cy="8496944"/>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17" y="251520"/>
              <a:ext cx="6417344" cy="456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82" y="4092072"/>
              <a:ext cx="6418579" cy="465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スライド番号プレースホルダー 4"/>
          <p:cNvSpPr>
            <a:spLocks noGrp="1"/>
          </p:cNvSpPr>
          <p:nvPr>
            <p:ph type="sldNum" sz="quarter" idx="12"/>
          </p:nvPr>
        </p:nvSpPr>
        <p:spPr/>
        <p:txBody>
          <a:bodyPr/>
          <a:lstStyle/>
          <a:p>
            <a:r>
              <a:rPr kumimoji="1" lang="en-US" altLang="ja-JP" dirty="0" smtClean="0"/>
              <a:t>26</a:t>
            </a:r>
            <a:endParaRPr kumimoji="1" lang="ja-JP" altLang="en-US" dirty="0"/>
          </a:p>
        </p:txBody>
      </p:sp>
    </p:spTree>
    <p:extLst>
      <p:ext uri="{BB962C8B-B14F-4D97-AF65-F5344CB8AC3E}">
        <p14:creationId xmlns:p14="http://schemas.microsoft.com/office/powerpoint/2010/main" val="873544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60648" y="793548"/>
            <a:ext cx="6381328" cy="7234836"/>
            <a:chOff x="260648" y="323528"/>
            <a:chExt cx="6381328" cy="7234836"/>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323528"/>
              <a:ext cx="6381328" cy="363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3923928"/>
              <a:ext cx="6381328" cy="363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スライド番号プレースホルダー 3"/>
          <p:cNvSpPr>
            <a:spLocks noGrp="1"/>
          </p:cNvSpPr>
          <p:nvPr>
            <p:ph type="sldNum" sz="quarter" idx="12"/>
          </p:nvPr>
        </p:nvSpPr>
        <p:spPr/>
        <p:txBody>
          <a:bodyPr/>
          <a:lstStyle/>
          <a:p>
            <a:r>
              <a:rPr kumimoji="1" lang="en-US" altLang="ja-JP" dirty="0" smtClean="0"/>
              <a:t>27</a:t>
            </a:r>
            <a:endParaRPr kumimoji="1" lang="ja-JP" altLang="en-US" dirty="0"/>
          </a:p>
        </p:txBody>
      </p:sp>
    </p:spTree>
    <p:extLst>
      <p:ext uri="{BB962C8B-B14F-4D97-AF65-F5344CB8AC3E}">
        <p14:creationId xmlns:p14="http://schemas.microsoft.com/office/powerpoint/2010/main" val="2644998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314" y="467544"/>
            <a:ext cx="6400800" cy="738808"/>
          </a:xfrm>
        </p:spPr>
        <p:txBody>
          <a:bodyPr/>
          <a:lstStyle/>
          <a:p>
            <a:r>
              <a:rPr kumimoji="1" lang="ja-JP" altLang="en-US" dirty="0" smtClean="0">
                <a:solidFill>
                  <a:schemeClr val="tx1"/>
                </a:solidFill>
              </a:rPr>
              <a:t>目次</a:t>
            </a:r>
            <a:endParaRPr kumimoji="1" lang="ja-JP" altLang="en-US" dirty="0">
              <a:solidFill>
                <a:schemeClr val="tx1"/>
              </a:solidFill>
            </a:endParaRPr>
          </a:p>
        </p:txBody>
      </p:sp>
      <p:sp>
        <p:nvSpPr>
          <p:cNvPr id="3" name="コンテンツ プレースホルダー 2"/>
          <p:cNvSpPr>
            <a:spLocks noGrp="1"/>
          </p:cNvSpPr>
          <p:nvPr>
            <p:ph sz="quarter" idx="1"/>
          </p:nvPr>
        </p:nvSpPr>
        <p:spPr>
          <a:xfrm>
            <a:off x="226314" y="1979712"/>
            <a:ext cx="6377940" cy="6624736"/>
          </a:xfrm>
        </p:spPr>
        <p:txBody>
          <a:bodyPr>
            <a:normAutofit fontScale="92500" lnSpcReduction="20000"/>
          </a:bodyPr>
          <a:lstStyle/>
          <a:p>
            <a:pPr marL="514350" indent="-514350">
              <a:lnSpc>
                <a:spcPct val="150000"/>
              </a:lnSpc>
              <a:buFont typeface="+mj-ea"/>
              <a:buAutoNum type="circleNumDbPlain"/>
            </a:pPr>
            <a:r>
              <a:rPr lang="ja-JP" altLang="en-US" sz="1600" dirty="0" smtClean="0"/>
              <a:t>要配慮者</a:t>
            </a:r>
            <a:r>
              <a:rPr lang="ja-JP" altLang="en-US" sz="1600" dirty="0"/>
              <a:t>への支援体制づくりを進める理由・・・・・・</a:t>
            </a:r>
            <a:r>
              <a:rPr lang="ja-JP" altLang="en-US" sz="1600" dirty="0" smtClean="0"/>
              <a:t>・</a:t>
            </a:r>
            <a:r>
              <a:rPr lang="ja-JP" altLang="en-US" sz="1600" dirty="0"/>
              <a:t>３</a:t>
            </a:r>
            <a:endParaRPr lang="en-US" altLang="ja-JP" sz="1600" dirty="0" smtClean="0"/>
          </a:p>
          <a:p>
            <a:pPr marL="514350" indent="-514350">
              <a:lnSpc>
                <a:spcPct val="150000"/>
              </a:lnSpc>
              <a:buFont typeface="+mj-ea"/>
              <a:buAutoNum type="circleNumDbPlain"/>
            </a:pPr>
            <a:r>
              <a:rPr lang="ja-JP" altLang="en-US" sz="1600" dirty="0"/>
              <a:t>「災害時にともに助けあう制度」の意味とイメージ・・</a:t>
            </a:r>
            <a:r>
              <a:rPr lang="ja-JP" altLang="en-US" sz="1600" dirty="0" smtClean="0"/>
              <a:t>・４</a:t>
            </a:r>
            <a:endParaRPr lang="en-US" altLang="ja-JP" sz="1600" dirty="0"/>
          </a:p>
          <a:p>
            <a:pPr marL="514350" indent="-514350">
              <a:lnSpc>
                <a:spcPct val="150000"/>
              </a:lnSpc>
              <a:buFont typeface="+mj-ea"/>
              <a:buAutoNum type="circleNumDbPlain"/>
            </a:pPr>
            <a:r>
              <a:rPr lang="ja-JP" altLang="en-US" sz="1600" dirty="0" smtClean="0"/>
              <a:t>災害</a:t>
            </a:r>
            <a:r>
              <a:rPr lang="ja-JP" altLang="en-US" sz="1600" dirty="0"/>
              <a:t>への備えから発災まで、それぞれの役割</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１　</a:t>
            </a:r>
            <a:r>
              <a:rPr lang="ja-JP" altLang="en-US" sz="1600" dirty="0" smtClean="0"/>
              <a:t>災害時にともに助けあう制度（災害</a:t>
            </a:r>
            <a:r>
              <a:rPr lang="ja-JP" altLang="en-US" sz="1600" dirty="0"/>
              <a:t>時</a:t>
            </a:r>
            <a:r>
              <a:rPr lang="ja-JP" altLang="en-US" sz="1600" dirty="0" smtClean="0"/>
              <a:t>要配慮</a:t>
            </a:r>
            <a:endParaRPr lang="en-US" altLang="ja-JP" sz="1600" dirty="0" smtClean="0"/>
          </a:p>
          <a:p>
            <a:pPr marL="0" indent="0">
              <a:lnSpc>
                <a:spcPct val="150000"/>
              </a:lnSpc>
              <a:buNone/>
            </a:pPr>
            <a:r>
              <a:rPr lang="ja-JP" altLang="en-US" sz="1600" dirty="0"/>
              <a:t>　</a:t>
            </a:r>
            <a:r>
              <a:rPr lang="ja-JP" altLang="en-US" sz="1600" dirty="0" smtClean="0"/>
              <a:t>　　　　   者支援制度）の案内・・・・・・・</a:t>
            </a:r>
            <a:r>
              <a:rPr lang="ja-JP" altLang="en-US" sz="1600" dirty="0"/>
              <a:t>・・・・・</a:t>
            </a:r>
            <a:r>
              <a:rPr lang="ja-JP" altLang="en-US" sz="1600" dirty="0" smtClean="0"/>
              <a:t>・・６</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→２　日頃</a:t>
            </a:r>
            <a:r>
              <a:rPr lang="ja-JP" altLang="en-US" sz="1600" dirty="0" smtClean="0"/>
              <a:t>からの取組・・・・・・・・・</a:t>
            </a:r>
            <a:r>
              <a:rPr lang="ja-JP" altLang="en-US" sz="1600" dirty="0"/>
              <a:t>・・・・・・</a:t>
            </a:r>
            <a:r>
              <a:rPr lang="ja-JP" altLang="en-US" sz="1600" dirty="0" smtClean="0"/>
              <a:t>・７</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→３　災害の発生直後・・・・・・・・・・・・・・・</a:t>
            </a:r>
            <a:r>
              <a:rPr lang="ja-JP" altLang="en-US" sz="1600" dirty="0" smtClean="0"/>
              <a:t>・９</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→４　</a:t>
            </a:r>
            <a:r>
              <a:rPr lang="ja-JP" altLang="en-US" sz="1600" dirty="0" smtClean="0"/>
              <a:t>避難所生活・・・・・</a:t>
            </a:r>
            <a:r>
              <a:rPr lang="ja-JP" altLang="en-US" sz="1600" dirty="0"/>
              <a:t>・・・・・・・・・・・</a:t>
            </a:r>
            <a:r>
              <a:rPr lang="ja-JP" altLang="en-US" sz="1600" dirty="0" smtClean="0"/>
              <a:t>・</a:t>
            </a:r>
            <a:r>
              <a:rPr lang="ja-JP" altLang="en-US" sz="1600" dirty="0"/>
              <a:t>１０</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５　災害収束のとき・・・・・・・・・・・・・・</a:t>
            </a:r>
            <a:r>
              <a:rPr lang="ja-JP" altLang="en-US" sz="1600" dirty="0" smtClean="0"/>
              <a:t>・１１</a:t>
            </a:r>
            <a:endParaRPr lang="en-US" altLang="ja-JP" sz="1600" dirty="0"/>
          </a:p>
          <a:p>
            <a:pPr marL="514350" indent="-514350">
              <a:lnSpc>
                <a:spcPct val="150000"/>
              </a:lnSpc>
              <a:buFont typeface="+mj-ea"/>
              <a:buAutoNum type="circleNumDbPlain" startAt="4"/>
            </a:pPr>
            <a:r>
              <a:rPr lang="ja-JP" altLang="en-US" sz="1600" dirty="0"/>
              <a:t>避難誘導と避難生活において</a:t>
            </a:r>
            <a:r>
              <a:rPr lang="ja-JP" altLang="en-US" sz="1600" dirty="0" smtClean="0"/>
              <a:t>配慮</a:t>
            </a:r>
            <a:r>
              <a:rPr lang="ja-JP" altLang="en-US" sz="1600" dirty="0"/>
              <a:t>して</a:t>
            </a:r>
            <a:r>
              <a:rPr lang="ja-JP" altLang="en-US" sz="1600" dirty="0" smtClean="0"/>
              <a:t>いただきたいこと</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→１　立つことや歩行ができない</a:t>
            </a:r>
            <a:r>
              <a:rPr lang="ja-JP" altLang="en-US" sz="1600" dirty="0" smtClean="0"/>
              <a:t>人に対して・</a:t>
            </a:r>
            <a:r>
              <a:rPr lang="ja-JP" altLang="en-US" sz="1600" dirty="0"/>
              <a:t>・・・</a:t>
            </a:r>
            <a:r>
              <a:rPr lang="ja-JP" altLang="en-US" sz="1600" dirty="0" smtClean="0"/>
              <a:t>・１２</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→２　音が聞こえない（聞き取りにくい）</a:t>
            </a:r>
            <a:r>
              <a:rPr lang="ja-JP" altLang="en-US" sz="1600" dirty="0" smtClean="0"/>
              <a:t>人に対して・１２</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３　物が見えない（見えにくい）</a:t>
            </a:r>
            <a:r>
              <a:rPr lang="ja-JP" altLang="en-US" sz="1600" dirty="0" smtClean="0"/>
              <a:t>人に対して・</a:t>
            </a:r>
            <a:r>
              <a:rPr lang="ja-JP" altLang="en-US" sz="1600" dirty="0"/>
              <a:t>・・</a:t>
            </a:r>
            <a:r>
              <a:rPr lang="ja-JP" altLang="en-US" sz="1600" dirty="0" smtClean="0"/>
              <a:t>・１３</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→４　言葉や文字の理解が難しい</a:t>
            </a:r>
            <a:r>
              <a:rPr lang="ja-JP" altLang="en-US" sz="1600" dirty="0" smtClean="0"/>
              <a:t>人</a:t>
            </a:r>
            <a:r>
              <a:rPr lang="ja-JP" altLang="en-US" sz="1600" dirty="0"/>
              <a:t>に</a:t>
            </a:r>
            <a:r>
              <a:rPr lang="ja-JP" altLang="en-US" sz="1600" dirty="0" smtClean="0"/>
              <a:t>対して・・</a:t>
            </a:r>
            <a:r>
              <a:rPr lang="ja-JP" altLang="en-US" sz="1600" dirty="0"/>
              <a:t>・・</a:t>
            </a:r>
            <a:r>
              <a:rPr lang="ja-JP" altLang="en-US" sz="1600" dirty="0" smtClean="0"/>
              <a:t>・１４</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→５　危険なことを判断できない人に対して・・・・</a:t>
            </a:r>
            <a:r>
              <a:rPr lang="ja-JP" altLang="en-US" sz="1600" dirty="0" smtClean="0"/>
              <a:t>・１４</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→６　顔を見ても知人や家族とわからない人に対して・</a:t>
            </a:r>
            <a:r>
              <a:rPr lang="ja-JP" altLang="en-US" sz="1600" dirty="0" smtClean="0"/>
              <a:t>１４</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→７　コミュニケーションがとりにくい人に対して・</a:t>
            </a:r>
            <a:r>
              <a:rPr lang="ja-JP" altLang="en-US" sz="1600" dirty="0" smtClean="0"/>
              <a:t>・１５</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　→８　難病者に対して・・・・・・・・・・・・・・</a:t>
            </a:r>
            <a:r>
              <a:rPr lang="ja-JP" altLang="en-US" sz="1600" dirty="0" smtClean="0"/>
              <a:t>・１６</a:t>
            </a:r>
            <a:endParaRPr lang="en-US" altLang="ja-JP" sz="1600" dirty="0"/>
          </a:p>
          <a:p>
            <a:pPr marL="0" indent="0">
              <a:lnSpc>
                <a:spcPct val="150000"/>
              </a:lnSpc>
              <a:buNone/>
            </a:pPr>
            <a:r>
              <a:rPr lang="ja-JP" altLang="en-US" sz="1600" dirty="0"/>
              <a:t>　　</a:t>
            </a:r>
            <a:r>
              <a:rPr lang="ja-JP" altLang="en-US" sz="1600" dirty="0" smtClean="0"/>
              <a:t>   →</a:t>
            </a:r>
            <a:r>
              <a:rPr lang="ja-JP" altLang="en-US" sz="1600" dirty="0"/>
              <a:t>９　その他、支援を希望する人に対して・・・・・</a:t>
            </a:r>
            <a:r>
              <a:rPr lang="ja-JP" altLang="en-US" sz="1600" dirty="0" smtClean="0"/>
              <a:t>・１６</a:t>
            </a:r>
            <a:endParaRPr lang="en-US" altLang="ja-JP" sz="1600" dirty="0"/>
          </a:p>
        </p:txBody>
      </p:sp>
      <p:sp>
        <p:nvSpPr>
          <p:cNvPr id="5"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1</a:t>
            </a:r>
            <a:endParaRPr kumimoji="1" lang="ja-JP" altLang="en-US" dirty="0">
              <a:solidFill>
                <a:schemeClr val="bg1"/>
              </a:solidFill>
            </a:endParaRPr>
          </a:p>
        </p:txBody>
      </p:sp>
    </p:spTree>
    <p:extLst>
      <p:ext uri="{BB962C8B-B14F-4D97-AF65-F5344CB8AC3E}">
        <p14:creationId xmlns:p14="http://schemas.microsoft.com/office/powerpoint/2010/main" val="1899485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04663" y="395536"/>
            <a:ext cx="6129314" cy="7992888"/>
            <a:chOff x="404663" y="395536"/>
            <a:chExt cx="6129314" cy="7992888"/>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5" y="395536"/>
              <a:ext cx="6129312" cy="436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3" y="4025756"/>
              <a:ext cx="6129313" cy="436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スライド番号プレースホルダー 3"/>
          <p:cNvSpPr>
            <a:spLocks noGrp="1"/>
          </p:cNvSpPr>
          <p:nvPr>
            <p:ph type="sldNum" sz="quarter" idx="12"/>
          </p:nvPr>
        </p:nvSpPr>
        <p:spPr/>
        <p:txBody>
          <a:bodyPr/>
          <a:lstStyle/>
          <a:p>
            <a:r>
              <a:rPr kumimoji="1" lang="en-US" altLang="ja-JP" dirty="0" smtClean="0"/>
              <a:t>28</a:t>
            </a:r>
            <a:endParaRPr kumimoji="1" lang="ja-JP" altLang="en-US" dirty="0"/>
          </a:p>
        </p:txBody>
      </p:sp>
    </p:spTree>
    <p:extLst>
      <p:ext uri="{BB962C8B-B14F-4D97-AF65-F5344CB8AC3E}">
        <p14:creationId xmlns:p14="http://schemas.microsoft.com/office/powerpoint/2010/main" val="1197852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60648" y="539552"/>
            <a:ext cx="6345337" cy="7828797"/>
            <a:chOff x="260648" y="395534"/>
            <a:chExt cx="6345337" cy="7828797"/>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395534"/>
              <a:ext cx="6345336" cy="451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3707904"/>
              <a:ext cx="6345337" cy="451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スライド番号プレースホルダー 3"/>
          <p:cNvSpPr>
            <a:spLocks noGrp="1"/>
          </p:cNvSpPr>
          <p:nvPr>
            <p:ph type="sldNum" sz="quarter" idx="12"/>
          </p:nvPr>
        </p:nvSpPr>
        <p:spPr/>
        <p:txBody>
          <a:bodyPr/>
          <a:lstStyle/>
          <a:p>
            <a:r>
              <a:rPr kumimoji="1" lang="en-US" altLang="ja-JP" dirty="0" smtClean="0"/>
              <a:t>29</a:t>
            </a:r>
            <a:endParaRPr kumimoji="1" lang="ja-JP" altLang="en-US" dirty="0"/>
          </a:p>
        </p:txBody>
      </p:sp>
    </p:spTree>
    <p:extLst>
      <p:ext uri="{BB962C8B-B14F-4D97-AF65-F5344CB8AC3E}">
        <p14:creationId xmlns:p14="http://schemas.microsoft.com/office/powerpoint/2010/main" val="210023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r>
              <a:rPr kumimoji="1" lang="en-US" altLang="ja-JP" dirty="0" smtClean="0"/>
              <a:t>30</a:t>
            </a:r>
            <a:endParaRPr kumimoji="1" lang="ja-JP" altLang="en-US" dirty="0"/>
          </a:p>
        </p:txBody>
      </p:sp>
      <p:grpSp>
        <p:nvGrpSpPr>
          <p:cNvPr id="6" name="グループ化 5"/>
          <p:cNvGrpSpPr/>
          <p:nvPr/>
        </p:nvGrpSpPr>
        <p:grpSpPr>
          <a:xfrm>
            <a:off x="476672" y="251520"/>
            <a:ext cx="5992421" cy="8280920"/>
            <a:chOff x="476672" y="251520"/>
            <a:chExt cx="5992421" cy="828092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4234589"/>
              <a:ext cx="5992421" cy="429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72" y="251520"/>
              <a:ext cx="5992420" cy="429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03844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r>
              <a:rPr kumimoji="1" lang="en-US" altLang="ja-JP" dirty="0" smtClean="0"/>
              <a:t>31</a:t>
            </a:r>
            <a:endParaRPr kumimoji="1" lang="ja-JP" altLang="en-US" dirty="0"/>
          </a:p>
        </p:txBody>
      </p:sp>
      <p:grpSp>
        <p:nvGrpSpPr>
          <p:cNvPr id="2" name="グループ化 1"/>
          <p:cNvGrpSpPr/>
          <p:nvPr/>
        </p:nvGrpSpPr>
        <p:grpSpPr>
          <a:xfrm>
            <a:off x="404664" y="251520"/>
            <a:ext cx="6129312" cy="8107083"/>
            <a:chOff x="404664" y="251520"/>
            <a:chExt cx="6129312" cy="8107083"/>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251520"/>
              <a:ext cx="6129311" cy="436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3995936"/>
              <a:ext cx="6129312" cy="436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65920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r>
              <a:rPr kumimoji="1" lang="en-US" altLang="ja-JP" dirty="0" smtClean="0"/>
              <a:t>32</a:t>
            </a:r>
            <a:endParaRPr kumimoji="1" lang="ja-JP" altLang="en-US" dirty="0"/>
          </a:p>
        </p:txBody>
      </p:sp>
      <p:grpSp>
        <p:nvGrpSpPr>
          <p:cNvPr id="2" name="グループ化 1"/>
          <p:cNvGrpSpPr/>
          <p:nvPr/>
        </p:nvGrpSpPr>
        <p:grpSpPr>
          <a:xfrm rot="16200000">
            <a:off x="1355189" y="3307093"/>
            <a:ext cx="4049264" cy="6291046"/>
            <a:chOff x="-1757085" y="2843808"/>
            <a:chExt cx="4626837" cy="5302746"/>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085" y="2843808"/>
              <a:ext cx="4611531" cy="328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80" y="4864199"/>
              <a:ext cx="4611532" cy="328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グループ化 3"/>
          <p:cNvGrpSpPr/>
          <p:nvPr/>
        </p:nvGrpSpPr>
        <p:grpSpPr>
          <a:xfrm rot="16200000">
            <a:off x="1340680" y="-814181"/>
            <a:ext cx="4049265" cy="6291048"/>
            <a:chOff x="1398536" y="1922711"/>
            <a:chExt cx="4329114" cy="5010547"/>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537" y="1922711"/>
              <a:ext cx="4329113" cy="308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536" y="3851920"/>
              <a:ext cx="4329113" cy="308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19444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r>
              <a:rPr kumimoji="1" lang="en-US" altLang="ja-JP" dirty="0" smtClean="0"/>
              <a:t>33</a:t>
            </a:r>
            <a:endParaRPr kumimoji="1" lang="ja-JP" altLang="en-US" dirty="0"/>
          </a:p>
        </p:txBody>
      </p:sp>
      <p:grpSp>
        <p:nvGrpSpPr>
          <p:cNvPr id="2" name="グループ化 1"/>
          <p:cNvGrpSpPr/>
          <p:nvPr/>
        </p:nvGrpSpPr>
        <p:grpSpPr>
          <a:xfrm>
            <a:off x="332656" y="323529"/>
            <a:ext cx="6229321" cy="8136904"/>
            <a:chOff x="403298" y="107504"/>
            <a:chExt cx="6158679" cy="849718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107504"/>
              <a:ext cx="6114480" cy="302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2966932"/>
              <a:ext cx="6114480" cy="304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98" y="5537206"/>
              <a:ext cx="6158679" cy="306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838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34</a:t>
            </a:r>
            <a:endParaRPr kumimoji="1" lang="ja-JP" altLang="en-US" dirty="0"/>
          </a:p>
        </p:txBody>
      </p:sp>
      <p:grpSp>
        <p:nvGrpSpPr>
          <p:cNvPr id="3" name="グループ化 2"/>
          <p:cNvGrpSpPr/>
          <p:nvPr/>
        </p:nvGrpSpPr>
        <p:grpSpPr>
          <a:xfrm>
            <a:off x="404664" y="467544"/>
            <a:ext cx="5976665" cy="7992888"/>
            <a:chOff x="620687" y="251520"/>
            <a:chExt cx="5769273" cy="7706802"/>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251520"/>
              <a:ext cx="5769272" cy="410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7" y="3851920"/>
              <a:ext cx="5769273" cy="410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4155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35</a:t>
            </a:r>
            <a:endParaRPr kumimoji="1" lang="ja-JP" altLang="en-US" dirty="0"/>
          </a:p>
        </p:txBody>
      </p:sp>
      <p:grpSp>
        <p:nvGrpSpPr>
          <p:cNvPr id="3" name="グループ化 2"/>
          <p:cNvGrpSpPr/>
          <p:nvPr/>
        </p:nvGrpSpPr>
        <p:grpSpPr>
          <a:xfrm>
            <a:off x="332656" y="323528"/>
            <a:ext cx="6201321" cy="8188835"/>
            <a:chOff x="332656" y="323528"/>
            <a:chExt cx="6345337" cy="8404859"/>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6" y="323528"/>
              <a:ext cx="6345336" cy="451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4211960"/>
              <a:ext cx="6345337" cy="451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74666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88548" y="300856"/>
            <a:ext cx="5834463" cy="8134641"/>
            <a:chOff x="488548" y="300856"/>
            <a:chExt cx="5834463" cy="813464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48" y="300856"/>
              <a:ext cx="5834463" cy="412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38" y="4283968"/>
              <a:ext cx="5832673" cy="415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スライド番号プレースホルダー 3"/>
          <p:cNvSpPr>
            <a:spLocks noGrp="1"/>
          </p:cNvSpPr>
          <p:nvPr>
            <p:ph type="sldNum" sz="quarter" idx="12"/>
          </p:nvPr>
        </p:nvSpPr>
        <p:spPr/>
        <p:txBody>
          <a:bodyPr/>
          <a:lstStyle/>
          <a:p>
            <a:r>
              <a:rPr kumimoji="1" lang="en-US" altLang="ja-JP" dirty="0" smtClean="0"/>
              <a:t>36</a:t>
            </a:r>
            <a:endParaRPr kumimoji="1" lang="ja-JP" altLang="en-US" dirty="0"/>
          </a:p>
        </p:txBody>
      </p:sp>
      <p:sp>
        <p:nvSpPr>
          <p:cNvPr id="6" name="テキスト ボックス 5"/>
          <p:cNvSpPr txBox="1"/>
          <p:nvPr/>
        </p:nvSpPr>
        <p:spPr>
          <a:xfrm>
            <a:off x="5872453" y="498902"/>
            <a:ext cx="648072" cy="369332"/>
          </a:xfrm>
          <a:prstGeom prst="rect">
            <a:avLst/>
          </a:prstGeom>
          <a:noFill/>
        </p:spPr>
        <p:txBody>
          <a:bodyPr wrap="square" rtlCol="0">
            <a:spAutoFit/>
          </a:bodyPr>
          <a:lstStyle/>
          <a:p>
            <a:r>
              <a:rPr kumimoji="1" lang="ja-JP" altLang="en-US" dirty="0" smtClean="0"/>
              <a:t>⑤</a:t>
            </a:r>
            <a:endParaRPr kumimoji="1" lang="ja-JP" altLang="en-US" dirty="0"/>
          </a:p>
        </p:txBody>
      </p:sp>
    </p:spTree>
    <p:extLst>
      <p:ext uri="{BB962C8B-B14F-4D97-AF65-F5344CB8AC3E}">
        <p14:creationId xmlns:p14="http://schemas.microsoft.com/office/powerpoint/2010/main" val="3133096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32656" y="323528"/>
            <a:ext cx="6226708" cy="8193906"/>
            <a:chOff x="260648" y="291042"/>
            <a:chExt cx="6802772" cy="865844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291042"/>
              <a:ext cx="6802771" cy="484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4107466"/>
              <a:ext cx="6802772" cy="484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スライド番号プレースホルダー 2"/>
          <p:cNvSpPr>
            <a:spLocks noGrp="1"/>
          </p:cNvSpPr>
          <p:nvPr>
            <p:ph type="sldNum" sz="quarter" idx="12"/>
          </p:nvPr>
        </p:nvSpPr>
        <p:spPr/>
        <p:txBody>
          <a:bodyPr/>
          <a:lstStyle/>
          <a:p>
            <a:r>
              <a:rPr kumimoji="1" lang="en-US" altLang="ja-JP" dirty="0" smtClean="0"/>
              <a:t>37</a:t>
            </a:r>
            <a:endParaRPr kumimoji="1" lang="ja-JP" altLang="en-US" dirty="0"/>
          </a:p>
        </p:txBody>
      </p:sp>
    </p:spTree>
    <p:extLst>
      <p:ext uri="{BB962C8B-B14F-4D97-AF65-F5344CB8AC3E}">
        <p14:creationId xmlns:p14="http://schemas.microsoft.com/office/powerpoint/2010/main" val="101612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292372" y="1475656"/>
            <a:ext cx="6376988" cy="6840116"/>
          </a:xfrm>
        </p:spPr>
        <p:txBody>
          <a:bodyPr>
            <a:noAutofit/>
          </a:bodyPr>
          <a:lstStyle/>
          <a:p>
            <a:pPr marL="514350" indent="-514350">
              <a:lnSpc>
                <a:spcPct val="150000"/>
              </a:lnSpc>
              <a:buFont typeface="+mj-ea"/>
              <a:buAutoNum type="circleNumDbPlain" startAt="5"/>
            </a:pPr>
            <a:r>
              <a:rPr lang="ja-JP" altLang="en-US" sz="1500" dirty="0" smtClean="0"/>
              <a:t>災害時要配慮者とは・・・・・・・・・・・・・・・・・１７</a:t>
            </a:r>
            <a:endParaRPr kumimoji="1" lang="en-US" altLang="ja-JP" sz="1500" dirty="0" smtClean="0"/>
          </a:p>
          <a:p>
            <a:pPr marL="514350" indent="-514350">
              <a:lnSpc>
                <a:spcPct val="150000"/>
              </a:lnSpc>
              <a:buFont typeface="+mj-ea"/>
              <a:buAutoNum type="circleNumDbPlain" startAt="6"/>
            </a:pPr>
            <a:r>
              <a:rPr lang="ja-JP" altLang="en-US" sz="1500" dirty="0"/>
              <a:t>災害時にともに助けあう</a:t>
            </a:r>
            <a:r>
              <a:rPr lang="ja-JP" altLang="en-US" sz="1500" dirty="0" smtClean="0"/>
              <a:t>制度（災害</a:t>
            </a:r>
            <a:r>
              <a:rPr lang="ja-JP" altLang="en-US" sz="1500" dirty="0"/>
              <a:t>時</a:t>
            </a:r>
            <a:r>
              <a:rPr lang="ja-JP" altLang="en-US" sz="1500" dirty="0" smtClean="0"/>
              <a:t>要配慮者支援</a:t>
            </a:r>
            <a:r>
              <a:rPr kumimoji="1" lang="ja-JP" altLang="en-US" sz="1500" dirty="0" smtClean="0"/>
              <a:t>制度）</a:t>
            </a:r>
            <a:endParaRPr kumimoji="1" lang="en-US" altLang="ja-JP" sz="1500" dirty="0" smtClean="0"/>
          </a:p>
          <a:p>
            <a:pPr marL="0" indent="0">
              <a:lnSpc>
                <a:spcPct val="150000"/>
              </a:lnSpc>
              <a:buNone/>
            </a:pPr>
            <a:r>
              <a:rPr lang="ja-JP" altLang="en-US" sz="1500" dirty="0"/>
              <a:t>　</a:t>
            </a:r>
            <a:r>
              <a:rPr lang="ja-JP" altLang="en-US" sz="1500" dirty="0" smtClean="0"/>
              <a:t>　   </a:t>
            </a:r>
            <a:r>
              <a:rPr kumimoji="1" lang="ja-JP" altLang="en-US" sz="1500" dirty="0" smtClean="0"/>
              <a:t>のくわしい内容</a:t>
            </a:r>
            <a:endParaRPr lang="en-US" altLang="ja-JP" sz="1500" dirty="0"/>
          </a:p>
          <a:p>
            <a:pPr marL="0" indent="0">
              <a:lnSpc>
                <a:spcPct val="150000"/>
              </a:lnSpc>
              <a:buNone/>
            </a:pPr>
            <a:r>
              <a:rPr lang="ja-JP" altLang="en-US" sz="1500" dirty="0" smtClean="0"/>
              <a:t>　   　 →１．まず、登録を！（登録の方法）・・・・・・・・・１８</a:t>
            </a:r>
            <a:endParaRPr lang="en-US" altLang="ja-JP" sz="1500" dirty="0" smtClean="0"/>
          </a:p>
          <a:p>
            <a:pPr marL="0" indent="0">
              <a:lnSpc>
                <a:spcPct val="150000"/>
              </a:lnSpc>
              <a:buNone/>
            </a:pPr>
            <a:r>
              <a:rPr lang="ja-JP" altLang="en-US" sz="1500" dirty="0"/>
              <a:t>　</a:t>
            </a:r>
            <a:r>
              <a:rPr lang="ja-JP" altLang="en-US" sz="1500" dirty="0" smtClean="0"/>
              <a:t>   　 →２．申請書兼台帳の内容・・・・・・・・・・・・・・１９</a:t>
            </a:r>
            <a:endParaRPr lang="en-US" altLang="ja-JP" sz="1500" dirty="0" smtClean="0"/>
          </a:p>
          <a:p>
            <a:pPr marL="0" indent="0">
              <a:lnSpc>
                <a:spcPct val="150000"/>
              </a:lnSpc>
              <a:buNone/>
            </a:pPr>
            <a:r>
              <a:rPr lang="ja-JP" altLang="en-US" sz="1500" dirty="0"/>
              <a:t>　</a:t>
            </a:r>
            <a:r>
              <a:rPr lang="ja-JP" altLang="en-US" sz="1500" dirty="0" smtClean="0"/>
              <a:t>　    →３．名簿の作成・・・・・・・・・・・・・・・・・・１９</a:t>
            </a:r>
            <a:endParaRPr lang="en-US" altLang="ja-JP" sz="1500" dirty="0" smtClean="0"/>
          </a:p>
          <a:p>
            <a:pPr marL="0" indent="0">
              <a:lnSpc>
                <a:spcPct val="150000"/>
              </a:lnSpc>
              <a:buNone/>
            </a:pPr>
            <a:r>
              <a:rPr lang="ja-JP" altLang="en-US" sz="1500" dirty="0"/>
              <a:t>　</a:t>
            </a:r>
            <a:r>
              <a:rPr lang="ja-JP" altLang="en-US" sz="1500" dirty="0" smtClean="0"/>
              <a:t>　    →４．名簿の提供と共有・・・・・・・・・・・・・・・１９</a:t>
            </a:r>
            <a:endParaRPr lang="en-US" altLang="ja-JP" sz="1500" dirty="0" smtClean="0"/>
          </a:p>
          <a:p>
            <a:pPr marL="0" indent="0">
              <a:lnSpc>
                <a:spcPct val="150000"/>
              </a:lnSpc>
              <a:buNone/>
            </a:pPr>
            <a:r>
              <a:rPr lang="ja-JP" altLang="en-US" sz="1500" dirty="0"/>
              <a:t>　</a:t>
            </a:r>
            <a:r>
              <a:rPr lang="ja-JP" altLang="en-US" sz="1500" dirty="0" smtClean="0"/>
              <a:t>　    →５．自治会、自主防災会で保管の同意名簿の更新手順・</a:t>
            </a:r>
            <a:r>
              <a:rPr lang="ja-JP" altLang="en-US" sz="1500" dirty="0"/>
              <a:t>２０</a:t>
            </a:r>
            <a:endParaRPr lang="en-US" altLang="ja-JP" sz="1500" dirty="0" smtClean="0"/>
          </a:p>
          <a:p>
            <a:pPr marL="0" indent="0">
              <a:lnSpc>
                <a:spcPct val="150000"/>
              </a:lnSpc>
              <a:buNone/>
            </a:pPr>
            <a:r>
              <a:rPr lang="ja-JP" altLang="en-US" sz="1500" dirty="0"/>
              <a:t>　</a:t>
            </a:r>
            <a:r>
              <a:rPr lang="ja-JP" altLang="en-US" sz="1500" dirty="0" smtClean="0"/>
              <a:t>　    →</a:t>
            </a:r>
            <a:r>
              <a:rPr lang="ja-JP" altLang="en-US" sz="1500" dirty="0"/>
              <a:t>６</a:t>
            </a:r>
            <a:r>
              <a:rPr lang="ja-JP" altLang="en-US" sz="1500" dirty="0" smtClean="0"/>
              <a:t>．登録済み通知書の配付・</a:t>
            </a:r>
            <a:r>
              <a:rPr lang="ja-JP" altLang="en-US" sz="1500" dirty="0"/>
              <a:t>・・・・・・・・・・・・２１ </a:t>
            </a:r>
            <a:endParaRPr lang="en-US" altLang="ja-JP" sz="1500" dirty="0" smtClean="0"/>
          </a:p>
          <a:p>
            <a:pPr marL="0" indent="0">
              <a:lnSpc>
                <a:spcPct val="150000"/>
              </a:lnSpc>
              <a:buNone/>
            </a:pPr>
            <a:r>
              <a:rPr lang="ja-JP" altLang="en-US" sz="1500" dirty="0"/>
              <a:t>　</a:t>
            </a:r>
            <a:r>
              <a:rPr lang="ja-JP" altLang="en-US" sz="1500" dirty="0" smtClean="0"/>
              <a:t>　    →７．個別計画用紙の配付・・・・・・・・・・・・・・２１</a:t>
            </a:r>
            <a:endParaRPr lang="en-US" altLang="ja-JP" sz="1500" dirty="0" smtClean="0"/>
          </a:p>
          <a:p>
            <a:pPr marL="0" indent="0">
              <a:lnSpc>
                <a:spcPct val="150000"/>
              </a:lnSpc>
              <a:buNone/>
            </a:pPr>
            <a:r>
              <a:rPr lang="ja-JP" altLang="en-US" sz="1500" dirty="0" smtClean="0"/>
              <a:t>　　    →８．個別計画をつくる・・・・・・・・・・・・・・・２２</a:t>
            </a:r>
            <a:endParaRPr lang="en-US" altLang="ja-JP" sz="1500" dirty="0" smtClean="0"/>
          </a:p>
          <a:p>
            <a:pPr marL="0" indent="0">
              <a:lnSpc>
                <a:spcPct val="150000"/>
              </a:lnSpc>
              <a:buNone/>
            </a:pPr>
            <a:r>
              <a:rPr kumimoji="1" lang="ja-JP" altLang="en-US" sz="1500" dirty="0"/>
              <a:t>　</a:t>
            </a:r>
            <a:r>
              <a:rPr kumimoji="1" lang="ja-JP" altLang="en-US" sz="1500" dirty="0" smtClean="0"/>
              <a:t>　    </a:t>
            </a:r>
            <a:r>
              <a:rPr lang="ja-JP" altLang="en-US" sz="1500" dirty="0" smtClean="0"/>
              <a:t>→９．個別計画づくりの進め方の事例・・・・・・・・・２３</a:t>
            </a:r>
            <a:endParaRPr kumimoji="1" lang="en-US" altLang="ja-JP" sz="1500" dirty="0" smtClean="0"/>
          </a:p>
          <a:p>
            <a:pPr marL="514350" indent="-514350">
              <a:lnSpc>
                <a:spcPct val="150000"/>
              </a:lnSpc>
              <a:buFont typeface="+mj-ea"/>
              <a:buAutoNum type="circleNumDbPlain" startAt="7"/>
            </a:pPr>
            <a:r>
              <a:rPr lang="ja-JP" altLang="en-US" sz="1500" dirty="0" smtClean="0"/>
              <a:t>災害</a:t>
            </a:r>
            <a:r>
              <a:rPr lang="ja-JP" altLang="en-US" sz="1500" dirty="0"/>
              <a:t>時</a:t>
            </a:r>
            <a:r>
              <a:rPr lang="ja-JP" altLang="en-US" sz="1500" dirty="0" smtClean="0"/>
              <a:t>要配慮者を支援するための体制・・・・・・・・・</a:t>
            </a:r>
            <a:r>
              <a:rPr lang="ja-JP" altLang="en-US" sz="1500" dirty="0"/>
              <a:t>３８</a:t>
            </a:r>
            <a:endParaRPr lang="en-US" altLang="ja-JP" sz="1500" dirty="0" smtClean="0"/>
          </a:p>
          <a:p>
            <a:pPr marL="514350" indent="-514350">
              <a:lnSpc>
                <a:spcPct val="150000"/>
              </a:lnSpc>
              <a:buFont typeface="+mj-ea"/>
              <a:buAutoNum type="circleNumDbPlain" startAt="7"/>
            </a:pPr>
            <a:r>
              <a:rPr kumimoji="1" lang="ja-JP" altLang="en-US" sz="1500" dirty="0" smtClean="0"/>
              <a:t>避難支援者とは・・・・・・・・・・・・・・・・・・</a:t>
            </a:r>
            <a:r>
              <a:rPr lang="ja-JP" altLang="en-US" sz="1500" dirty="0" smtClean="0"/>
              <a:t>・３９</a:t>
            </a:r>
            <a:endParaRPr kumimoji="1" lang="en-US" altLang="ja-JP" sz="1500" dirty="0" smtClean="0"/>
          </a:p>
          <a:p>
            <a:pPr marL="514350" indent="-514350">
              <a:lnSpc>
                <a:spcPct val="150000"/>
              </a:lnSpc>
              <a:buFont typeface="+mj-ea"/>
              <a:buAutoNum type="circleNumDbPlain" startAt="7"/>
            </a:pPr>
            <a:r>
              <a:rPr lang="ja-JP" altLang="en-US" sz="1500" dirty="0" smtClean="0"/>
              <a:t>個人情報保護について・・・・・・・・・・・・・・・・</a:t>
            </a:r>
            <a:r>
              <a:rPr lang="ja-JP" altLang="en-US" sz="1500" dirty="0"/>
              <a:t>４０</a:t>
            </a:r>
            <a:endParaRPr lang="en-US" altLang="ja-JP" sz="1500" dirty="0" smtClean="0"/>
          </a:p>
          <a:p>
            <a:pPr marL="514350" indent="-514350">
              <a:lnSpc>
                <a:spcPct val="150000"/>
              </a:lnSpc>
              <a:buFont typeface="+mj-ea"/>
              <a:buAutoNum type="circleNumDbPlain" startAt="7"/>
            </a:pPr>
            <a:endParaRPr lang="en-US" altLang="ja-JP" sz="1500" dirty="0" smtClean="0"/>
          </a:p>
          <a:p>
            <a:pPr marL="0" indent="0">
              <a:lnSpc>
                <a:spcPct val="150000"/>
              </a:lnSpc>
              <a:buNone/>
            </a:pPr>
            <a:r>
              <a:rPr lang="ja-JP" altLang="en-US" sz="1500" dirty="0" smtClean="0"/>
              <a:t>    ＜参考＞長岡京市防災情報お知らせメール・・・・・・・・・</a:t>
            </a:r>
            <a:r>
              <a:rPr lang="ja-JP" altLang="en-US" sz="1500" dirty="0"/>
              <a:t>４</a:t>
            </a:r>
            <a:r>
              <a:rPr lang="ja-JP" altLang="en-US" sz="1500" dirty="0" smtClean="0"/>
              <a:t>２</a:t>
            </a:r>
            <a:endParaRPr lang="en-US" altLang="ja-JP" sz="1500" dirty="0" smtClean="0"/>
          </a:p>
          <a:p>
            <a:pPr marL="0" indent="0">
              <a:lnSpc>
                <a:spcPct val="150000"/>
              </a:lnSpc>
              <a:buNone/>
            </a:pPr>
            <a:r>
              <a:rPr lang="ja-JP" altLang="en-US" sz="1500" dirty="0" smtClean="0"/>
              <a:t>　＜巻末＞改訂の履歴</a:t>
            </a:r>
            <a:endParaRPr lang="en-US" altLang="ja-JP" sz="1500" dirty="0" smtClean="0"/>
          </a:p>
        </p:txBody>
      </p:sp>
      <p:sp>
        <p:nvSpPr>
          <p:cNvPr id="2" name="スライド番号プレースホルダー 1"/>
          <p:cNvSpPr>
            <a:spLocks noGrp="1"/>
          </p:cNvSpPr>
          <p:nvPr>
            <p:ph type="sldNum" sz="quarter" idx="12"/>
          </p:nvPr>
        </p:nvSpPr>
        <p:spPr/>
        <p:txBody>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1626723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720080"/>
          </a:xfrm>
        </p:spPr>
        <p:txBody>
          <a:bodyPr>
            <a:normAutofit fontScale="90000"/>
          </a:bodyPr>
          <a:lstStyle/>
          <a:p>
            <a:pPr algn="l"/>
            <a:r>
              <a:rPr lang="ja-JP" altLang="en-US" sz="2800" dirty="0">
                <a:solidFill>
                  <a:schemeClr val="tx1"/>
                </a:solidFill>
              </a:rPr>
              <a:t>⑦</a:t>
            </a:r>
            <a:r>
              <a:rPr lang="ja-JP" altLang="en-US" sz="2800" dirty="0" smtClean="0">
                <a:solidFill>
                  <a:schemeClr val="tx1"/>
                </a:solidFill>
              </a:rPr>
              <a:t>　</a:t>
            </a:r>
            <a:r>
              <a:rPr lang="ja-JP" altLang="en-US" sz="2800" dirty="0">
                <a:solidFill>
                  <a:schemeClr val="tx1"/>
                </a:solidFill>
              </a:rPr>
              <a:t>災害時要配慮者を支援するための体制</a:t>
            </a:r>
            <a:endParaRPr kumimoji="1" lang="ja-JP" altLang="en-US" sz="2800" dirty="0">
              <a:solidFill>
                <a:schemeClr val="tx1"/>
              </a:solidFill>
            </a:endParaRPr>
          </a:p>
        </p:txBody>
      </p:sp>
      <p:sp>
        <p:nvSpPr>
          <p:cNvPr id="8" name="テキスト ボックス 7"/>
          <p:cNvSpPr txBox="1"/>
          <p:nvPr/>
        </p:nvSpPr>
        <p:spPr>
          <a:xfrm>
            <a:off x="390611" y="2177152"/>
            <a:ext cx="6120680"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smtClean="0"/>
              <a:t>なるべく多くの災害時要配慮者の方に特定の避難支援者がおられるようにするため、市では、チラシなどにより次のような協力の呼びかけをしています。</a:t>
            </a:r>
            <a:endParaRPr lang="en-US" altLang="ja-JP" sz="1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6" y="2966222"/>
            <a:ext cx="6264694" cy="354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3"/>
          <p:cNvSpPr>
            <a:spLocks noChangeArrowheads="1"/>
          </p:cNvSpPr>
          <p:nvPr/>
        </p:nvSpPr>
        <p:spPr bwMode="auto">
          <a:xfrm>
            <a:off x="188639" y="6588223"/>
            <a:ext cx="6524625" cy="1872209"/>
          </a:xfrm>
          <a:prstGeom prst="roundRect">
            <a:avLst>
              <a:gd name="adj" fmla="val 16667"/>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　大規模災害が起こったとき、行政機関が行う公的支援には限界があります。</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　この制度は、あくまでも普段からの地域の助け合い（互助・共助）によって、少しでも災害時の被害を減らそうとするものです。</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　もし近所の方から「</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避難支援者</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になって」と依頼されたら、できるだけお引き受けください。</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避難支援者</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になっても、その方を</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必ず避難させる責任や義務を伴うものではありません</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。災害のときは</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避難支援者</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自身も被災されているので、まず自分や家族を助けてから、善意と地域の助け合いにより</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災害時要配慮者</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への支援をしていただくことになります。</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　災害が起こるのは避けられません。しかし、その被害をできるだけ少なくするには、日頃からの備えが何より大切です。隣近所の住民がお互いに</a:t>
            </a:r>
            <a:r>
              <a:rPr kumimoji="1" lang="ja-JP" altLang="en-US" sz="1100" b="0" i="0" u="none" strike="noStrike" cap="none" normalizeH="0" baseline="0" smtClean="0">
                <a:ln>
                  <a:noFill/>
                </a:ln>
                <a:solidFill>
                  <a:schemeClr val="tx1"/>
                </a:solidFill>
                <a:effectLst/>
                <a:latin typeface="HG丸ｺﾞｼｯｸM-PRO" pitchFamily="50" charset="-128"/>
                <a:ea typeface="HG丸ｺﾞｼｯｸM-PRO" pitchFamily="50" charset="-128"/>
                <a:cs typeface="ＭＳ Ｐゴシック" pitchFamily="50" charset="-128"/>
              </a:rPr>
              <a:t>助けあう</a:t>
            </a:r>
            <a:r>
              <a:rPr kumimoji="1" lang="ja-JP" altLang="en-US" sz="1100" b="1" i="0" u="none" strike="noStrike" cap="none" normalizeH="0" baseline="0" smtClean="0">
                <a:ln>
                  <a:noFill/>
                </a:ln>
                <a:solidFill>
                  <a:schemeClr val="tx1"/>
                </a:solidFill>
                <a:effectLst/>
                <a:latin typeface="HG丸ｺﾞｼｯｸM-PRO" pitchFamily="50" charset="-128"/>
                <a:ea typeface="HG丸ｺﾞｼｯｸM-PRO" pitchFamily="50" charset="-128"/>
                <a:cs typeface="ＭＳ Ｐゴシック" pitchFamily="50" charset="-128"/>
              </a:rPr>
              <a:t>「互助・共助</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」の精神</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を、皆様で大切に育てていただきますようお願いいたします。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38</a:t>
            </a:r>
          </a:p>
        </p:txBody>
      </p:sp>
    </p:spTree>
    <p:extLst>
      <p:ext uri="{BB962C8B-B14F-4D97-AF65-F5344CB8AC3E}">
        <p14:creationId xmlns:p14="http://schemas.microsoft.com/office/powerpoint/2010/main" val="3970076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648072"/>
          </a:xfrm>
        </p:spPr>
        <p:txBody>
          <a:bodyPr>
            <a:normAutofit/>
          </a:bodyPr>
          <a:lstStyle/>
          <a:p>
            <a:pPr algn="l"/>
            <a:r>
              <a:rPr lang="ja-JP" altLang="en-US" sz="2800" dirty="0">
                <a:solidFill>
                  <a:schemeClr val="tx1"/>
                </a:solidFill>
              </a:rPr>
              <a:t>⑧</a:t>
            </a:r>
            <a:r>
              <a:rPr lang="ja-JP" altLang="en-US" sz="2800" dirty="0" smtClean="0">
                <a:solidFill>
                  <a:schemeClr val="tx1"/>
                </a:solidFill>
              </a:rPr>
              <a:t>　避難支援者と</a:t>
            </a:r>
            <a:r>
              <a:rPr lang="ja-JP" altLang="en-US" sz="2800" dirty="0">
                <a:solidFill>
                  <a:schemeClr val="tx1"/>
                </a:solidFill>
              </a:rPr>
              <a:t>は</a:t>
            </a:r>
            <a:endParaRPr kumimoji="1" lang="ja-JP" altLang="en-US" sz="2800" dirty="0">
              <a:solidFill>
                <a:schemeClr val="tx1"/>
              </a:solidFill>
            </a:endParaRPr>
          </a:p>
        </p:txBody>
      </p:sp>
      <p:sp>
        <p:nvSpPr>
          <p:cNvPr id="8" name="テキスト ボックス 7"/>
          <p:cNvSpPr txBox="1"/>
          <p:nvPr/>
        </p:nvSpPr>
        <p:spPr>
          <a:xfrm>
            <a:off x="260648" y="2123728"/>
            <a:ext cx="6408711" cy="3754874"/>
          </a:xfrm>
          <a:prstGeom prst="rect">
            <a:avLst/>
          </a:prstGeom>
          <a:noFill/>
        </p:spPr>
        <p:txBody>
          <a:bodyPr wrap="square" rtlCol="0">
            <a:spAutoFit/>
          </a:bodyPr>
          <a:lstStyle/>
          <a:p>
            <a:pPr marL="285750" indent="-285750">
              <a:buFont typeface="Arial" panose="020B0604020202020204" pitchFamily="34" charset="0"/>
              <a:buChar char="•"/>
            </a:pPr>
            <a:r>
              <a:rPr lang="ja-JP" altLang="ja-JP" sz="1400" dirty="0" smtClean="0"/>
              <a:t>避難支援者</a:t>
            </a:r>
            <a:r>
              <a:rPr lang="ja-JP" altLang="en-US" sz="1400" dirty="0"/>
              <a:t>と</a:t>
            </a:r>
            <a:r>
              <a:rPr lang="ja-JP" altLang="ja-JP" sz="1400" dirty="0" smtClean="0"/>
              <a:t>は、</a:t>
            </a:r>
            <a:r>
              <a:rPr lang="ja-JP" altLang="en-US" sz="1400" dirty="0"/>
              <a:t>災害時要配慮者</a:t>
            </a:r>
            <a:r>
              <a:rPr lang="ja-JP" altLang="ja-JP" sz="1400" dirty="0" smtClean="0"/>
              <a:t>の</a:t>
            </a:r>
            <a:r>
              <a:rPr lang="ja-JP" altLang="ja-JP" sz="1400" dirty="0"/>
              <a:t>近隣に居住し、かつ、災害発生時において可能な限り情報の伝達や安否確認、避難</a:t>
            </a:r>
            <a:r>
              <a:rPr lang="ja-JP" altLang="ja-JP" sz="1400" dirty="0" smtClean="0"/>
              <a:t>誘導</a:t>
            </a:r>
            <a:r>
              <a:rPr lang="ja-JP" altLang="en-US" sz="1400" dirty="0" smtClean="0"/>
              <a:t>など</a:t>
            </a:r>
            <a:r>
              <a:rPr lang="ja-JP" altLang="ja-JP" sz="1400" dirty="0" smtClean="0"/>
              <a:t>の</a:t>
            </a:r>
            <a:r>
              <a:rPr lang="ja-JP" altLang="ja-JP" sz="1400" dirty="0"/>
              <a:t>支援を</a:t>
            </a:r>
            <a:r>
              <a:rPr lang="ja-JP" altLang="ja-JP" sz="1400" dirty="0" smtClean="0"/>
              <a:t>行う</a:t>
            </a:r>
            <a:r>
              <a:rPr lang="ja-JP" altLang="en-US" sz="1400" dirty="0" smtClean="0"/>
              <a:t>人</a:t>
            </a:r>
            <a:r>
              <a:rPr lang="ja-JP" altLang="ja-JP" sz="1400" dirty="0" smtClean="0"/>
              <a:t>をい</a:t>
            </a:r>
            <a:r>
              <a:rPr lang="ja-JP" altLang="en-US" sz="1400" dirty="0" smtClean="0"/>
              <a:t>います</a:t>
            </a:r>
            <a:r>
              <a:rPr lang="ja-JP" altLang="ja-JP" sz="1400" dirty="0" smtClean="0"/>
              <a:t>。</a:t>
            </a:r>
            <a:endParaRPr lang="en-US" altLang="ja-JP" sz="1400" dirty="0"/>
          </a:p>
          <a:p>
            <a:pPr marL="285750" indent="-285750">
              <a:buFont typeface="Arial" panose="020B0604020202020204" pitchFamily="34" charset="0"/>
              <a:buChar char="•"/>
            </a:pPr>
            <a:r>
              <a:rPr lang="ja-JP" altLang="ja-JP" sz="1400" dirty="0" smtClean="0"/>
              <a:t>避難</a:t>
            </a:r>
            <a:r>
              <a:rPr lang="ja-JP" altLang="ja-JP" sz="1400" dirty="0"/>
              <a:t>支援者は</a:t>
            </a:r>
            <a:r>
              <a:rPr lang="ja-JP" altLang="ja-JP" sz="1400" dirty="0" smtClean="0"/>
              <a:t>近隣者</a:t>
            </a:r>
            <a:r>
              <a:rPr lang="ja-JP" altLang="en-US" sz="1400" dirty="0" smtClean="0"/>
              <a:t>また</a:t>
            </a:r>
            <a:r>
              <a:rPr lang="ja-JP" altLang="ja-JP" sz="1400" dirty="0" smtClean="0"/>
              <a:t>は</a:t>
            </a:r>
            <a:r>
              <a:rPr lang="ja-JP" altLang="ja-JP" sz="1400" dirty="0"/>
              <a:t>自治会、自主防災</a:t>
            </a:r>
            <a:r>
              <a:rPr lang="ja-JP" altLang="ja-JP" sz="1400" dirty="0" smtClean="0"/>
              <a:t>組織</a:t>
            </a:r>
            <a:r>
              <a:rPr lang="ja-JP" altLang="en-US" sz="1400" dirty="0" smtClean="0"/>
              <a:t>など</a:t>
            </a:r>
            <a:r>
              <a:rPr lang="ja-JP" altLang="ja-JP" sz="1400" dirty="0" smtClean="0"/>
              <a:t>と</a:t>
            </a:r>
            <a:r>
              <a:rPr lang="ja-JP" altLang="ja-JP" sz="1400" dirty="0"/>
              <a:t>し</a:t>
            </a:r>
            <a:r>
              <a:rPr lang="ja-JP" altLang="ja-JP" sz="1400" dirty="0" smtClean="0"/>
              <a:t>、</a:t>
            </a:r>
            <a:r>
              <a:rPr lang="ja-JP" altLang="en-US" sz="1400" dirty="0"/>
              <a:t>災害時要配慮者</a:t>
            </a:r>
            <a:r>
              <a:rPr lang="ja-JP" altLang="ja-JP" sz="1400" dirty="0" smtClean="0"/>
              <a:t>からの</a:t>
            </a:r>
            <a:r>
              <a:rPr lang="ja-JP" altLang="ja-JP" sz="1400" dirty="0"/>
              <a:t>依頼により</a:t>
            </a:r>
            <a:r>
              <a:rPr lang="ja-JP" altLang="ja-JP" sz="1400" dirty="0" smtClean="0"/>
              <a:t>申請書</a:t>
            </a:r>
            <a:r>
              <a:rPr lang="ja-JP" altLang="en-US" sz="1400" dirty="0" smtClean="0"/>
              <a:t>兼台帳</a:t>
            </a:r>
            <a:r>
              <a:rPr lang="ja-JP" altLang="ja-JP" sz="1400" dirty="0" smtClean="0"/>
              <a:t>の</a:t>
            </a:r>
            <a:r>
              <a:rPr lang="ja-JP" altLang="en-US" sz="1400" dirty="0" smtClean="0"/>
              <a:t>「</a:t>
            </a:r>
            <a:r>
              <a:rPr lang="ja-JP" altLang="ja-JP" sz="1400" dirty="0" smtClean="0"/>
              <a:t>避難支援者欄</a:t>
            </a:r>
            <a:r>
              <a:rPr lang="ja-JP" altLang="en-US" sz="1400" dirty="0" smtClean="0"/>
              <a:t>」</a:t>
            </a:r>
            <a:r>
              <a:rPr lang="ja-JP" altLang="en-US" sz="1400" dirty="0"/>
              <a:t>に</a:t>
            </a:r>
            <a:r>
              <a:rPr lang="ja-JP" altLang="ja-JP" sz="1400" dirty="0" smtClean="0"/>
              <a:t>記載</a:t>
            </a:r>
            <a:r>
              <a:rPr lang="ja-JP" altLang="en-US" sz="1400" dirty="0" smtClean="0"/>
              <a:t>します</a:t>
            </a:r>
            <a:r>
              <a:rPr lang="ja-JP" altLang="ja-JP" sz="1400" dirty="0" smtClean="0"/>
              <a:t>。</a:t>
            </a:r>
            <a:endParaRPr lang="en-US" altLang="ja-JP" sz="1400" dirty="0"/>
          </a:p>
          <a:p>
            <a:endParaRPr lang="en-US" altLang="ja-JP" sz="1400" dirty="0" smtClean="0"/>
          </a:p>
          <a:p>
            <a:r>
              <a:rPr lang="en-US" altLang="ja-JP" sz="1400" dirty="0" smtClean="0"/>
              <a:t>【</a:t>
            </a:r>
            <a:r>
              <a:rPr lang="ja-JP" altLang="en-US" sz="1400" dirty="0" smtClean="0"/>
              <a:t>避難支援者の役割（例示）</a:t>
            </a:r>
            <a:r>
              <a:rPr lang="en-US" altLang="ja-JP" sz="1400" dirty="0" smtClean="0"/>
              <a:t>】</a:t>
            </a:r>
          </a:p>
          <a:p>
            <a:pPr marL="285750" indent="-285750">
              <a:buFont typeface="Arial" panose="020B0604020202020204" pitchFamily="34" charset="0"/>
              <a:buChar char="•"/>
            </a:pPr>
            <a:r>
              <a:rPr lang="ja-JP" altLang="en-US" sz="1400" dirty="0"/>
              <a:t>自分</a:t>
            </a:r>
            <a:r>
              <a:rPr lang="ja-JP" altLang="en-US" sz="1400" dirty="0" smtClean="0"/>
              <a:t>の身や家族の安全を確保した後、災害時要配慮者の安否確認を行います。</a:t>
            </a:r>
            <a:endParaRPr lang="en-US" altLang="ja-JP" sz="1400" dirty="0" smtClean="0"/>
          </a:p>
          <a:p>
            <a:pPr marL="285750" indent="-285750">
              <a:buFont typeface="Arial" panose="020B0604020202020204" pitchFamily="34" charset="0"/>
              <a:buChar char="•"/>
            </a:pPr>
            <a:r>
              <a:rPr lang="ja-JP" altLang="en-US" sz="1400" dirty="0"/>
              <a:t>災害時</a:t>
            </a:r>
            <a:r>
              <a:rPr lang="ja-JP" altLang="en-US" sz="1400" dirty="0" smtClean="0"/>
              <a:t>要配慮者の家屋が被災している場合は、他の近隣住民と協力しできる範囲で救援活動を行うとともに、消防、市など関係機関へ連絡します。</a:t>
            </a:r>
            <a:endParaRPr lang="en-US" altLang="ja-JP" sz="1400" dirty="0" smtClean="0"/>
          </a:p>
          <a:p>
            <a:pPr marL="285750" indent="-285750">
              <a:buFont typeface="Arial" panose="020B0604020202020204" pitchFamily="34" charset="0"/>
              <a:buChar char="•"/>
            </a:pPr>
            <a:r>
              <a:rPr lang="ja-JP" altLang="en-US" sz="1400" dirty="0" smtClean="0"/>
              <a:t>災害時要配慮者の無事が確認され、避難が必要な場合は、一時的な避難場所や避難所まで避難誘導を行います。</a:t>
            </a:r>
            <a:endParaRPr lang="en-US" altLang="ja-JP" sz="1400" dirty="0" smtClean="0"/>
          </a:p>
          <a:p>
            <a:pPr marL="285750" indent="-285750">
              <a:buFont typeface="Arial" panose="020B0604020202020204" pitchFamily="34" charset="0"/>
              <a:buChar char="•"/>
            </a:pPr>
            <a:r>
              <a:rPr lang="ja-JP" altLang="en-US" sz="1400" dirty="0"/>
              <a:t>災害時</a:t>
            </a:r>
            <a:r>
              <a:rPr lang="ja-JP" altLang="en-US" sz="1400" dirty="0" smtClean="0"/>
              <a:t>要配慮者の避難状況を、自治会、自主防災会などに連絡します。</a:t>
            </a:r>
            <a:endParaRPr lang="en-US" altLang="ja-JP" sz="1400" dirty="0" smtClean="0"/>
          </a:p>
          <a:p>
            <a:endParaRPr lang="en-US" altLang="ja-JP" sz="1400" b="1" u="sng" dirty="0" smtClean="0"/>
          </a:p>
          <a:p>
            <a:r>
              <a:rPr lang="en-US" altLang="ja-JP" sz="1400" b="1" u="sng" dirty="0" smtClean="0"/>
              <a:t>※</a:t>
            </a:r>
            <a:r>
              <a:rPr lang="ja-JP" altLang="ja-JP" sz="1400" b="1" u="sng" dirty="0" smtClean="0"/>
              <a:t>避難</a:t>
            </a:r>
            <a:r>
              <a:rPr lang="ja-JP" altLang="ja-JP" sz="1400" b="1" u="sng" dirty="0"/>
              <a:t>時の責任や義務を伴うものではありません。</a:t>
            </a:r>
            <a:endParaRPr lang="en-US" altLang="ja-JP" sz="1400" b="1" u="sng" dirty="0"/>
          </a:p>
          <a:p>
            <a:pPr marL="285750" indent="-285750">
              <a:buFont typeface="Arial" panose="020B0604020202020204" pitchFamily="34" charset="0"/>
              <a:buChar char="•"/>
            </a:pPr>
            <a:endParaRPr lang="en-US" altLang="ja-JP" sz="1400" b="1" u="sng" dirty="0"/>
          </a:p>
        </p:txBody>
      </p:sp>
      <p:sp>
        <p:nvSpPr>
          <p:cNvPr id="6" name="テキスト ボックス 5"/>
          <p:cNvSpPr txBox="1"/>
          <p:nvPr/>
        </p:nvSpPr>
        <p:spPr>
          <a:xfrm>
            <a:off x="260648" y="6084168"/>
            <a:ext cx="6120680"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smtClean="0"/>
              <a:t>なるべく多くの災害時要配慮者の方に特定の避難支援者がおられるようにするため、市では、チラシなどにより次のような呼びかけをしています。</a:t>
            </a:r>
            <a:endParaRPr lang="en-US" altLang="ja-JP" sz="1400" dirty="0" smtClean="0"/>
          </a:p>
        </p:txBody>
      </p:sp>
      <p:sp>
        <p:nvSpPr>
          <p:cNvPr id="7" name="AutoShape 3"/>
          <p:cNvSpPr>
            <a:spLocks noChangeArrowheads="1"/>
          </p:cNvSpPr>
          <p:nvPr/>
        </p:nvSpPr>
        <p:spPr bwMode="auto">
          <a:xfrm>
            <a:off x="476672" y="6948264"/>
            <a:ext cx="5832648" cy="1152128"/>
          </a:xfrm>
          <a:prstGeom prst="roundRect">
            <a:avLst>
              <a:gd name="adj" fmla="val 16667"/>
            </a:avLst>
          </a:prstGeom>
          <a:solidFill>
            <a:srgbClr val="FFFFFF"/>
          </a:solidFill>
          <a:ln w="25400">
            <a:solidFill>
              <a:srgbClr val="000000"/>
            </a:solidFill>
            <a:round/>
            <a:headEnd/>
            <a:tailEnd/>
          </a:ln>
        </p:spPr>
        <p:txBody>
          <a:bodyPr vert="horz" wrap="square" lIns="74295" tIns="8890" rIns="74295" bIns="8890" numCol="1" anchor="t" anchorCtr="0" compatLnSpc="1">
            <a:prstTxWarp prst="textNoShape">
              <a:avLst/>
            </a:prstTxWarp>
          </a:bodyPr>
          <a:lstStyle/>
          <a:p>
            <a:r>
              <a:rPr lang="ja-JP" altLang="en-US" sz="1100" dirty="0" smtClean="0">
                <a:latin typeface="+mj-ea"/>
                <a:ea typeface="+mj-ea"/>
              </a:rPr>
              <a:t>　</a:t>
            </a:r>
            <a:r>
              <a:rPr lang="ja-JP" altLang="ja-JP" sz="1100" dirty="0" smtClean="0">
                <a:latin typeface="+mj-ea"/>
                <a:ea typeface="+mj-ea"/>
              </a:rPr>
              <a:t>避難</a:t>
            </a:r>
            <a:r>
              <a:rPr lang="ja-JP" altLang="ja-JP" sz="1100" dirty="0">
                <a:latin typeface="+mj-ea"/>
                <a:ea typeface="+mj-ea"/>
              </a:rPr>
              <a:t>支援者は、いざという時すぐに支援ができるように、あなたの近所に住んでいる人が望ましいです。自治会の隣組長なども一例です。</a:t>
            </a:r>
          </a:p>
          <a:p>
            <a:pPr lvl="0"/>
            <a:r>
              <a:rPr lang="ja-JP" altLang="en-US" sz="1100" b="1" dirty="0" smtClean="0">
                <a:latin typeface="+mj-ea"/>
                <a:ea typeface="+mj-ea"/>
              </a:rPr>
              <a:t>　</a:t>
            </a:r>
            <a:r>
              <a:rPr lang="ja-JP" altLang="ja-JP" sz="1100" b="1" u="sng" dirty="0" smtClean="0">
                <a:latin typeface="+mj-ea"/>
                <a:ea typeface="+mj-ea"/>
              </a:rPr>
              <a:t>避難</a:t>
            </a:r>
            <a:r>
              <a:rPr lang="ja-JP" altLang="ja-JP" sz="1100" b="1" u="sng" dirty="0">
                <a:latin typeface="+mj-ea"/>
                <a:ea typeface="+mj-ea"/>
              </a:rPr>
              <a:t>支援者は</a:t>
            </a:r>
            <a:r>
              <a:rPr lang="ja-JP" altLang="ja-JP" sz="1100" b="1" u="sng" dirty="0" smtClean="0">
                <a:latin typeface="+mj-ea"/>
                <a:ea typeface="+mj-ea"/>
              </a:rPr>
              <a:t>、</a:t>
            </a:r>
            <a:r>
              <a:rPr lang="ja-JP" altLang="en-US" sz="1100" b="1" u="sng" dirty="0">
                <a:latin typeface="+mj-ea"/>
                <a:ea typeface="+mj-ea"/>
              </a:rPr>
              <a:t>災害時</a:t>
            </a:r>
            <a:r>
              <a:rPr lang="ja-JP" altLang="ja-JP" sz="1100" b="1" u="sng" dirty="0" smtClean="0">
                <a:latin typeface="+mj-ea"/>
                <a:ea typeface="+mj-ea"/>
              </a:rPr>
              <a:t>要配慮者</a:t>
            </a:r>
            <a:r>
              <a:rPr lang="ja-JP" altLang="ja-JP" sz="1100" b="1" u="sng" dirty="0">
                <a:latin typeface="+mj-ea"/>
                <a:ea typeface="+mj-ea"/>
              </a:rPr>
              <a:t>である人ご自身と普段からお付き合いのある人などから少なくとも</a:t>
            </a:r>
            <a:r>
              <a:rPr lang="en-US" altLang="ja-JP" sz="1100" b="1" u="sng" dirty="0">
                <a:latin typeface="+mj-ea"/>
                <a:ea typeface="+mj-ea"/>
              </a:rPr>
              <a:t>1</a:t>
            </a:r>
            <a:r>
              <a:rPr lang="ja-JP" altLang="ja-JP" sz="1100" b="1" u="sng" dirty="0">
                <a:latin typeface="+mj-ea"/>
                <a:ea typeface="+mj-ea"/>
              </a:rPr>
              <a:t>人を、ご自身で選び出していただくようお願いしています</a:t>
            </a:r>
            <a:r>
              <a:rPr lang="ja-JP" altLang="ja-JP" sz="1100" b="1" u="sng" dirty="0" smtClean="0">
                <a:latin typeface="+mj-ea"/>
                <a:ea typeface="+mj-ea"/>
              </a:rPr>
              <a:t>。</a:t>
            </a:r>
            <a:endParaRPr lang="en-US" altLang="ja-JP" sz="1100" b="1" u="sng" dirty="0" smtClean="0">
              <a:latin typeface="+mj-ea"/>
              <a:ea typeface="+mj-ea"/>
            </a:endParaRPr>
          </a:p>
          <a:p>
            <a:pPr lvl="0"/>
            <a:r>
              <a:rPr lang="ja-JP" altLang="en-US" sz="1100" b="1" dirty="0">
                <a:latin typeface="+mj-ea"/>
                <a:ea typeface="+mj-ea"/>
              </a:rPr>
              <a:t>　</a:t>
            </a:r>
            <a:r>
              <a:rPr lang="ja-JP" altLang="ja-JP" sz="1100" dirty="0" smtClean="0">
                <a:latin typeface="+mj-ea"/>
                <a:ea typeface="+mj-ea"/>
              </a:rPr>
              <a:t>自治会</a:t>
            </a:r>
            <a:r>
              <a:rPr lang="ja-JP" altLang="ja-JP" sz="1100" dirty="0">
                <a:latin typeface="+mj-ea"/>
                <a:ea typeface="+mj-ea"/>
              </a:rPr>
              <a:t>が組織されていない地域や、自治会があっても加入しておられない場合は、特に自分で選び出していただく必要があります。</a:t>
            </a:r>
          </a:p>
        </p:txBody>
      </p:sp>
      <p:sp>
        <p:nvSpPr>
          <p:cNvPr id="9"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39</a:t>
            </a:r>
          </a:p>
        </p:txBody>
      </p:sp>
    </p:spTree>
    <p:extLst>
      <p:ext uri="{BB962C8B-B14F-4D97-AF65-F5344CB8AC3E}">
        <p14:creationId xmlns:p14="http://schemas.microsoft.com/office/powerpoint/2010/main" val="3716998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648072"/>
          </a:xfrm>
        </p:spPr>
        <p:txBody>
          <a:bodyPr>
            <a:normAutofit/>
          </a:bodyPr>
          <a:lstStyle/>
          <a:p>
            <a:pPr algn="l"/>
            <a:r>
              <a:rPr lang="ja-JP" altLang="en-US" sz="2800" dirty="0">
                <a:solidFill>
                  <a:schemeClr val="tx1"/>
                </a:solidFill>
              </a:rPr>
              <a:t>⑨</a:t>
            </a:r>
            <a:r>
              <a:rPr lang="ja-JP" altLang="en-US" sz="2800" dirty="0" smtClean="0">
                <a:solidFill>
                  <a:schemeClr val="tx1"/>
                </a:solidFill>
              </a:rPr>
              <a:t>　個人情報保護について</a:t>
            </a:r>
            <a:endParaRPr kumimoji="1" lang="ja-JP" altLang="en-US" sz="2800" dirty="0">
              <a:solidFill>
                <a:schemeClr val="tx1"/>
              </a:solidFill>
            </a:endParaRPr>
          </a:p>
        </p:txBody>
      </p:sp>
      <p:sp>
        <p:nvSpPr>
          <p:cNvPr id="8" name="テキスト ボックス 7"/>
          <p:cNvSpPr txBox="1"/>
          <p:nvPr/>
        </p:nvSpPr>
        <p:spPr>
          <a:xfrm>
            <a:off x="332656" y="2405365"/>
            <a:ext cx="6192688" cy="5047536"/>
          </a:xfrm>
          <a:prstGeom prst="rect">
            <a:avLst/>
          </a:prstGeom>
          <a:noFill/>
        </p:spPr>
        <p:txBody>
          <a:bodyPr wrap="square" rtlCol="0">
            <a:spAutoFit/>
          </a:bodyPr>
          <a:lstStyle/>
          <a:p>
            <a:r>
              <a:rPr lang="ja-JP" altLang="en-US" sz="1400" dirty="0" smtClean="0"/>
              <a:t>個人情報保護のため、個人情報の取り扱いについてはいくつかご注意いただきたいことがあります。</a:t>
            </a:r>
            <a:endParaRPr lang="en-US" altLang="ja-JP" sz="1400" dirty="0" smtClean="0"/>
          </a:p>
          <a:p>
            <a:pPr marL="285750" indent="-285750">
              <a:buFont typeface="Arial" panose="020B0604020202020204" pitchFamily="34" charset="0"/>
              <a:buChar char="•"/>
            </a:pPr>
            <a:endParaRPr lang="en-US" altLang="ja-JP" sz="1400" dirty="0" smtClean="0"/>
          </a:p>
          <a:p>
            <a:r>
              <a:rPr lang="ja-JP" altLang="en-US" sz="1400" dirty="0" smtClean="0"/>
              <a:t>①</a:t>
            </a:r>
            <a:r>
              <a:rPr lang="ja-JP" altLang="ja-JP" sz="1400" u="sng" dirty="0"/>
              <a:t>災害発生時における避難誘導、救出活動、安否確認</a:t>
            </a:r>
            <a:r>
              <a:rPr lang="ja-JP" altLang="en-US" sz="1400" u="sng" dirty="0"/>
              <a:t>などや、それらの</a:t>
            </a:r>
            <a:r>
              <a:rPr lang="ja-JP" altLang="ja-JP" sz="1400" u="sng" dirty="0" smtClean="0"/>
              <a:t>活</a:t>
            </a:r>
            <a:endParaRPr lang="en-US" altLang="ja-JP" sz="1400" u="sng" dirty="0" smtClean="0"/>
          </a:p>
          <a:p>
            <a:r>
              <a:rPr lang="ja-JP" altLang="en-US" sz="1400" dirty="0"/>
              <a:t>　</a:t>
            </a:r>
            <a:r>
              <a:rPr lang="ja-JP" altLang="ja-JP" sz="1400" u="sng" dirty="0" smtClean="0"/>
              <a:t>動</a:t>
            </a:r>
            <a:r>
              <a:rPr lang="ja-JP" altLang="ja-JP" sz="1400" u="sng" dirty="0"/>
              <a:t>を容易にするために日常生活において行う声掛け</a:t>
            </a:r>
            <a:r>
              <a:rPr lang="ja-JP" altLang="en-US" sz="1400" u="sng" dirty="0"/>
              <a:t>などの</a:t>
            </a:r>
            <a:r>
              <a:rPr lang="ja-JP" altLang="en-US" sz="1400" u="sng" dirty="0" smtClean="0"/>
              <a:t>支援</a:t>
            </a:r>
            <a:r>
              <a:rPr lang="ja-JP" altLang="ja-JP" sz="1400" dirty="0" smtClean="0"/>
              <a:t>以外</a:t>
            </a:r>
            <a:r>
              <a:rPr lang="ja-JP" altLang="ja-JP" sz="1400" dirty="0"/>
              <a:t>の</a:t>
            </a:r>
            <a:r>
              <a:rPr lang="ja-JP" altLang="ja-JP" sz="1400" dirty="0" smtClean="0"/>
              <a:t>目</a:t>
            </a:r>
            <a:endParaRPr lang="en-US" altLang="ja-JP" sz="1400" dirty="0" smtClean="0"/>
          </a:p>
          <a:p>
            <a:r>
              <a:rPr lang="ja-JP" altLang="en-US" sz="1400" dirty="0"/>
              <a:t>　</a:t>
            </a:r>
            <a:r>
              <a:rPr lang="ja-JP" altLang="ja-JP" sz="1400" dirty="0" smtClean="0"/>
              <a:t>的</a:t>
            </a:r>
            <a:r>
              <a:rPr lang="ja-JP" altLang="ja-JP" sz="1400" dirty="0"/>
              <a:t>で</a:t>
            </a:r>
            <a:r>
              <a:rPr lang="ja-JP" altLang="ja-JP" sz="1400" dirty="0" smtClean="0"/>
              <a:t>申請書</a:t>
            </a:r>
            <a:r>
              <a:rPr lang="ja-JP" altLang="en-US" sz="1400" dirty="0" smtClean="0"/>
              <a:t>兼台帳</a:t>
            </a:r>
            <a:r>
              <a:rPr lang="ja-JP" altLang="en-US" sz="1400" dirty="0"/>
              <a:t>や</a:t>
            </a:r>
            <a:r>
              <a:rPr lang="ja-JP" altLang="ja-JP" sz="1400" dirty="0" smtClean="0"/>
              <a:t>名簿</a:t>
            </a:r>
            <a:r>
              <a:rPr lang="ja-JP" altLang="en-US" sz="1400" dirty="0" smtClean="0"/>
              <a:t>など</a:t>
            </a:r>
            <a:r>
              <a:rPr lang="ja-JP" altLang="ja-JP" sz="1400" dirty="0" smtClean="0"/>
              <a:t>を</a:t>
            </a:r>
            <a:r>
              <a:rPr lang="ja-JP" altLang="ja-JP" sz="1400" dirty="0"/>
              <a:t>活用して</a:t>
            </a:r>
            <a:r>
              <a:rPr lang="ja-JP" altLang="ja-JP" sz="1400" dirty="0" smtClean="0"/>
              <a:t>は</a:t>
            </a:r>
            <a:r>
              <a:rPr lang="ja-JP" altLang="en-US" sz="1400" dirty="0" smtClean="0"/>
              <a:t>いけません。</a:t>
            </a:r>
            <a:endParaRPr lang="en-US" altLang="ja-JP" sz="1400" dirty="0" smtClean="0"/>
          </a:p>
          <a:p>
            <a:endParaRPr lang="en-US" altLang="ja-JP" sz="1400" dirty="0" smtClean="0"/>
          </a:p>
          <a:p>
            <a:r>
              <a:rPr lang="ja-JP" altLang="en-US" sz="1400" dirty="0" smtClean="0"/>
              <a:t>→上記下線部の支援を目的とした活用であれば、必要最低限の関係者（自</a:t>
            </a:r>
            <a:endParaRPr lang="en-US" altLang="ja-JP" sz="1400" dirty="0" smtClean="0"/>
          </a:p>
          <a:p>
            <a:r>
              <a:rPr lang="ja-JP" altLang="en-US" sz="1400" dirty="0"/>
              <a:t>　</a:t>
            </a:r>
            <a:r>
              <a:rPr lang="ja-JP" altLang="en-US" sz="1400" dirty="0" smtClean="0"/>
              <a:t>治会や自主防災会の役員、班長や組長など）と、情報を共有することが</a:t>
            </a:r>
            <a:endParaRPr lang="en-US" altLang="ja-JP" sz="1400" dirty="0" smtClean="0"/>
          </a:p>
          <a:p>
            <a:r>
              <a:rPr lang="ja-JP" altLang="en-US" sz="1400" dirty="0"/>
              <a:t>　</a:t>
            </a:r>
            <a:r>
              <a:rPr lang="ja-JP" altLang="en-US" sz="1400" dirty="0" smtClean="0"/>
              <a:t>できます。ただし、次の②～⑤の義務がありますのでご注意ください。</a:t>
            </a:r>
            <a:endParaRPr lang="en-US" altLang="ja-JP" sz="1400" dirty="0" smtClean="0"/>
          </a:p>
          <a:p>
            <a:endParaRPr lang="en-US" altLang="ja-JP" sz="1400" dirty="0" smtClean="0"/>
          </a:p>
          <a:p>
            <a:r>
              <a:rPr lang="ja-JP" altLang="en-US" sz="1400" dirty="0" smtClean="0"/>
              <a:t>②</a:t>
            </a:r>
            <a:r>
              <a:rPr lang="ja-JP" altLang="ja-JP" sz="1400" dirty="0" smtClean="0"/>
              <a:t>申請書</a:t>
            </a:r>
            <a:r>
              <a:rPr lang="ja-JP" altLang="en-US" sz="1400" dirty="0" smtClean="0"/>
              <a:t>兼台帳や</a:t>
            </a:r>
            <a:r>
              <a:rPr lang="ja-JP" altLang="ja-JP" sz="1400" dirty="0" smtClean="0"/>
              <a:t>名簿</a:t>
            </a:r>
            <a:r>
              <a:rPr lang="ja-JP" altLang="en-US" sz="1400" dirty="0" smtClean="0"/>
              <a:t>など</a:t>
            </a:r>
            <a:r>
              <a:rPr lang="ja-JP" altLang="ja-JP" sz="1400" dirty="0" smtClean="0"/>
              <a:t>に</a:t>
            </a:r>
            <a:r>
              <a:rPr lang="ja-JP" altLang="ja-JP" sz="1400" dirty="0"/>
              <a:t>記載された</a:t>
            </a:r>
            <a:r>
              <a:rPr lang="ja-JP" altLang="ja-JP" sz="1400" dirty="0" smtClean="0"/>
              <a:t>個人情報</a:t>
            </a:r>
            <a:r>
              <a:rPr lang="ja-JP" altLang="en-US" sz="1400" dirty="0" smtClean="0"/>
              <a:t>、</a:t>
            </a:r>
            <a:r>
              <a:rPr lang="ja-JP" altLang="ja-JP" sz="1400" dirty="0" smtClean="0"/>
              <a:t>支援上</a:t>
            </a:r>
            <a:r>
              <a:rPr lang="ja-JP" altLang="ja-JP" sz="1400" dirty="0"/>
              <a:t>知り得た個人</a:t>
            </a:r>
            <a:r>
              <a:rPr lang="ja-JP" altLang="ja-JP" sz="1400" dirty="0" smtClean="0"/>
              <a:t>の</a:t>
            </a:r>
            <a:endParaRPr lang="en-US" altLang="ja-JP" sz="1400" dirty="0" smtClean="0"/>
          </a:p>
          <a:p>
            <a:r>
              <a:rPr lang="ja-JP" altLang="en-US" sz="1400" dirty="0"/>
              <a:t>　</a:t>
            </a:r>
            <a:r>
              <a:rPr lang="ja-JP" altLang="ja-JP" sz="1400" dirty="0" smtClean="0"/>
              <a:t>秘密を</a:t>
            </a:r>
            <a:r>
              <a:rPr lang="ja-JP" altLang="ja-JP" sz="1400" dirty="0"/>
              <a:t>漏らして</a:t>
            </a:r>
            <a:r>
              <a:rPr lang="ja-JP" altLang="ja-JP" sz="1400" dirty="0" smtClean="0"/>
              <a:t>は</a:t>
            </a:r>
            <a:r>
              <a:rPr lang="ja-JP" altLang="en-US" sz="1400" dirty="0" smtClean="0"/>
              <a:t>いけません</a:t>
            </a:r>
            <a:r>
              <a:rPr lang="ja-JP" altLang="ja-JP" sz="1400" dirty="0" smtClean="0"/>
              <a:t>。</a:t>
            </a:r>
            <a:r>
              <a:rPr lang="ja-JP" altLang="ja-JP" sz="1400" dirty="0"/>
              <a:t>支援をする役割を離れた後も</a:t>
            </a:r>
            <a:r>
              <a:rPr lang="ja-JP" altLang="ja-JP" sz="1400" dirty="0" smtClean="0"/>
              <a:t>同様</a:t>
            </a:r>
            <a:r>
              <a:rPr lang="ja-JP" altLang="en-US" sz="1400" dirty="0" smtClean="0"/>
              <a:t>です</a:t>
            </a:r>
            <a:r>
              <a:rPr lang="ja-JP" altLang="ja-JP" sz="1400" dirty="0" smtClean="0"/>
              <a:t>。</a:t>
            </a:r>
            <a:endParaRPr lang="en-US" altLang="ja-JP" sz="1400" dirty="0" smtClean="0"/>
          </a:p>
          <a:p>
            <a:endParaRPr lang="en-US" altLang="ja-JP" sz="1400" dirty="0" smtClean="0"/>
          </a:p>
          <a:p>
            <a:r>
              <a:rPr lang="ja-JP" altLang="en-US" sz="1400" dirty="0" smtClean="0"/>
              <a:t>③</a:t>
            </a:r>
            <a:r>
              <a:rPr lang="ja-JP" altLang="ja-JP" sz="1400" dirty="0"/>
              <a:t>申請書</a:t>
            </a:r>
            <a:r>
              <a:rPr lang="ja-JP" altLang="en-US" sz="1400" dirty="0"/>
              <a:t>兼台帳や</a:t>
            </a:r>
            <a:r>
              <a:rPr lang="ja-JP" altLang="ja-JP" sz="1400" dirty="0" smtClean="0"/>
              <a:t>名簿</a:t>
            </a:r>
            <a:r>
              <a:rPr lang="ja-JP" altLang="en-US" sz="1400" dirty="0" smtClean="0"/>
              <a:t>など</a:t>
            </a:r>
            <a:r>
              <a:rPr lang="ja-JP" altLang="ja-JP" sz="1400" dirty="0" smtClean="0"/>
              <a:t>を</a:t>
            </a:r>
            <a:r>
              <a:rPr lang="ja-JP" altLang="ja-JP" sz="1400" dirty="0"/>
              <a:t>紛失しないよう厳重に保管するとともに、</a:t>
            </a:r>
            <a:r>
              <a:rPr lang="ja-JP" altLang="ja-JP" sz="1400" dirty="0" err="1" smtClean="0"/>
              <a:t>そ</a:t>
            </a:r>
            <a:endParaRPr lang="en-US" altLang="ja-JP" sz="1400" dirty="0" smtClean="0"/>
          </a:p>
          <a:p>
            <a:r>
              <a:rPr lang="ja-JP" altLang="en-US" sz="1400" dirty="0"/>
              <a:t>　</a:t>
            </a:r>
            <a:r>
              <a:rPr lang="ja-JP" altLang="ja-JP" sz="1400" dirty="0" smtClean="0"/>
              <a:t>の内容</a:t>
            </a:r>
            <a:r>
              <a:rPr lang="ja-JP" altLang="ja-JP" sz="1400" dirty="0"/>
              <a:t>が支援に関係しない者に知られないよう適切に管理しなければ</a:t>
            </a:r>
            <a:r>
              <a:rPr lang="ja-JP" altLang="ja-JP" sz="1400" dirty="0" smtClean="0"/>
              <a:t>な</a:t>
            </a:r>
            <a:endParaRPr lang="en-US" altLang="ja-JP" sz="1400" dirty="0" smtClean="0"/>
          </a:p>
          <a:p>
            <a:r>
              <a:rPr lang="ja-JP" altLang="en-US" sz="1400" dirty="0"/>
              <a:t>　</a:t>
            </a:r>
            <a:r>
              <a:rPr lang="ja-JP" altLang="en-US" sz="1400" dirty="0" smtClean="0"/>
              <a:t>りません。</a:t>
            </a:r>
            <a:endParaRPr lang="en-US" altLang="ja-JP" sz="1400" dirty="0" smtClean="0"/>
          </a:p>
          <a:p>
            <a:endParaRPr lang="en-US" altLang="ja-JP" sz="1400" dirty="0" smtClean="0"/>
          </a:p>
          <a:p>
            <a:r>
              <a:rPr lang="ja-JP" altLang="en-US" sz="1400" dirty="0" smtClean="0"/>
              <a:t>④</a:t>
            </a:r>
            <a:r>
              <a:rPr lang="ja-JP" altLang="ja-JP" sz="1400" dirty="0" smtClean="0"/>
              <a:t>不要</a:t>
            </a:r>
            <a:r>
              <a:rPr lang="ja-JP" altLang="ja-JP" sz="1400" dirty="0"/>
              <a:t>となった</a:t>
            </a:r>
            <a:r>
              <a:rPr lang="ja-JP" altLang="ja-JP" sz="1400" dirty="0" smtClean="0"/>
              <a:t>申請書</a:t>
            </a:r>
            <a:r>
              <a:rPr lang="ja-JP" altLang="en-US" sz="1400" dirty="0" smtClean="0"/>
              <a:t>兼台帳や</a:t>
            </a:r>
            <a:r>
              <a:rPr lang="ja-JP" altLang="ja-JP" sz="1400" dirty="0" smtClean="0"/>
              <a:t>名簿</a:t>
            </a:r>
            <a:r>
              <a:rPr lang="ja-JP" altLang="en-US" sz="1400" dirty="0" smtClean="0"/>
              <a:t>などは、</a:t>
            </a:r>
            <a:r>
              <a:rPr lang="ja-JP" altLang="ja-JP" sz="1400" dirty="0" smtClean="0"/>
              <a:t>市長</a:t>
            </a:r>
            <a:r>
              <a:rPr lang="ja-JP" altLang="ja-JP" sz="1400" dirty="0"/>
              <a:t>に返却しなければ</a:t>
            </a:r>
            <a:r>
              <a:rPr lang="ja-JP" altLang="ja-JP" sz="1400" dirty="0" smtClean="0"/>
              <a:t>な</a:t>
            </a:r>
            <a:r>
              <a:rPr lang="ja-JP" altLang="en-US" sz="1400" dirty="0" smtClean="0"/>
              <a:t>り</a:t>
            </a:r>
            <a:r>
              <a:rPr lang="ja-JP" altLang="en-US" sz="1400" dirty="0" err="1" smtClean="0"/>
              <a:t>ま</a:t>
            </a:r>
            <a:endParaRPr lang="en-US" altLang="ja-JP" sz="1400" dirty="0" smtClean="0"/>
          </a:p>
          <a:p>
            <a:r>
              <a:rPr lang="ja-JP" altLang="en-US" sz="1400" dirty="0"/>
              <a:t>　</a:t>
            </a:r>
            <a:r>
              <a:rPr lang="ja-JP" altLang="en-US" sz="1400" dirty="0" smtClean="0"/>
              <a:t>せん</a:t>
            </a:r>
            <a:r>
              <a:rPr lang="ja-JP" altLang="ja-JP" sz="1400" dirty="0" smtClean="0"/>
              <a:t>。</a:t>
            </a:r>
            <a:endParaRPr lang="en-US" altLang="ja-JP" sz="1400" dirty="0" smtClean="0"/>
          </a:p>
          <a:p>
            <a:endParaRPr lang="ja-JP" altLang="ja-JP" sz="1400" dirty="0"/>
          </a:p>
          <a:p>
            <a:r>
              <a:rPr lang="ja-JP" altLang="en-US" sz="1400" dirty="0" smtClean="0"/>
              <a:t>⑤</a:t>
            </a:r>
            <a:r>
              <a:rPr lang="ja-JP" altLang="ja-JP" sz="1400" dirty="0" smtClean="0"/>
              <a:t>申請書</a:t>
            </a:r>
            <a:r>
              <a:rPr lang="ja-JP" altLang="en-US" sz="1400" dirty="0" smtClean="0"/>
              <a:t>兼台帳や</a:t>
            </a:r>
            <a:r>
              <a:rPr lang="ja-JP" altLang="ja-JP" sz="1400" dirty="0" smtClean="0"/>
              <a:t>名簿</a:t>
            </a:r>
            <a:r>
              <a:rPr lang="ja-JP" altLang="en-US" sz="1400" dirty="0" smtClean="0"/>
              <a:t>など</a:t>
            </a:r>
            <a:r>
              <a:rPr lang="ja-JP" altLang="ja-JP" sz="1400" dirty="0" smtClean="0"/>
              <a:t>を</a:t>
            </a:r>
            <a:r>
              <a:rPr lang="ja-JP" altLang="ja-JP" sz="1400" dirty="0"/>
              <a:t>紛失したときは、速やかに市長に報告</a:t>
            </a:r>
            <a:r>
              <a:rPr lang="ja-JP" altLang="ja-JP" sz="1400" dirty="0" smtClean="0"/>
              <a:t>し</a:t>
            </a:r>
            <a:r>
              <a:rPr lang="ja-JP" altLang="ja-JP" sz="1400" dirty="0" err="1" smtClean="0"/>
              <a:t>なけ</a:t>
            </a:r>
            <a:endParaRPr lang="en-US" altLang="ja-JP" sz="1400" dirty="0" smtClean="0"/>
          </a:p>
          <a:p>
            <a:r>
              <a:rPr lang="ja-JP" altLang="en-US" sz="1400" dirty="0"/>
              <a:t>　</a:t>
            </a:r>
            <a:r>
              <a:rPr lang="ja-JP" altLang="ja-JP" sz="1400" dirty="0" err="1" smtClean="0"/>
              <a:t>れば</a:t>
            </a:r>
            <a:r>
              <a:rPr lang="ja-JP" altLang="ja-JP" sz="1400" dirty="0" smtClean="0"/>
              <a:t>な</a:t>
            </a:r>
            <a:r>
              <a:rPr lang="ja-JP" altLang="en-US" sz="1400" dirty="0" smtClean="0"/>
              <a:t>りません</a:t>
            </a:r>
            <a:r>
              <a:rPr lang="ja-JP" altLang="ja-JP" sz="1400" dirty="0" smtClean="0"/>
              <a:t>。</a:t>
            </a:r>
            <a:endParaRPr lang="en-US" altLang="ja-JP" sz="1400" dirty="0"/>
          </a:p>
        </p:txBody>
      </p:sp>
      <p:sp>
        <p:nvSpPr>
          <p:cNvPr id="6"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40</a:t>
            </a:r>
          </a:p>
        </p:txBody>
      </p:sp>
    </p:spTree>
    <p:extLst>
      <p:ext uri="{BB962C8B-B14F-4D97-AF65-F5344CB8AC3E}">
        <p14:creationId xmlns:p14="http://schemas.microsoft.com/office/powerpoint/2010/main" val="3282855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76672" y="755576"/>
            <a:ext cx="5832648" cy="1169551"/>
          </a:xfrm>
          <a:prstGeom prst="rect">
            <a:avLst/>
          </a:prstGeom>
          <a:noFill/>
        </p:spPr>
        <p:txBody>
          <a:bodyPr wrap="square" rtlCol="0">
            <a:spAutoFit/>
          </a:bodyPr>
          <a:lstStyle/>
          <a:p>
            <a:pPr marL="285750" indent="-285750">
              <a:buFont typeface="Wingdings" panose="05000000000000000000" pitchFamily="2" charset="2"/>
              <a:buChar char="u"/>
            </a:pPr>
            <a:r>
              <a:rPr lang="ja-JP" altLang="en-US" sz="1400" dirty="0" smtClean="0"/>
              <a:t>これらは、災害対策基本法に規定する秘密保持義務にもとづくものですが、個人情報を保護することが目的ではなく、災害時要配慮者自身の人権を守ることが法の趣旨です。</a:t>
            </a:r>
            <a:endParaRPr lang="en-US" altLang="ja-JP" sz="1400" dirty="0" smtClean="0"/>
          </a:p>
          <a:p>
            <a:pPr marL="285750" indent="-285750">
              <a:buFont typeface="Wingdings" panose="05000000000000000000" pitchFamily="2" charset="2"/>
              <a:buChar char="u"/>
            </a:pPr>
            <a:r>
              <a:rPr lang="ja-JP" altLang="en-US" sz="1400" dirty="0" smtClean="0"/>
              <a:t>自分の情報を安心して提供してもらうため、そして地域の中で</a:t>
            </a:r>
            <a:r>
              <a:rPr lang="ja-JP" altLang="en-US" sz="1400" dirty="0"/>
              <a:t>信頼</a:t>
            </a:r>
            <a:r>
              <a:rPr lang="ja-JP" altLang="en-US" sz="1400" dirty="0" smtClean="0"/>
              <a:t>関係を築きながら共有されることが、何より大事なことです。</a:t>
            </a:r>
            <a:endParaRPr lang="ja-JP" altLang="ja-JP" sz="1400" dirty="0"/>
          </a:p>
        </p:txBody>
      </p:sp>
      <p:grpSp>
        <p:nvGrpSpPr>
          <p:cNvPr id="6" name="グループ化 5"/>
          <p:cNvGrpSpPr/>
          <p:nvPr/>
        </p:nvGrpSpPr>
        <p:grpSpPr>
          <a:xfrm>
            <a:off x="358638" y="2269439"/>
            <a:ext cx="6068715" cy="4105813"/>
            <a:chOff x="528637" y="1416968"/>
            <a:chExt cx="8219827" cy="5316629"/>
          </a:xfrm>
        </p:grpSpPr>
        <p:sp>
          <p:nvSpPr>
            <p:cNvPr id="7" name="角丸四角形 6"/>
            <p:cNvSpPr/>
            <p:nvPr/>
          </p:nvSpPr>
          <p:spPr>
            <a:xfrm>
              <a:off x="539552" y="1628800"/>
              <a:ext cx="8208912" cy="1440160"/>
            </a:xfrm>
            <a:prstGeom prst="roundRect">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a:t>
              </a:r>
              <a:r>
                <a:rPr lang="ja-JP" altLang="en-US" sz="1400" dirty="0">
                  <a:solidFill>
                    <a:schemeClr val="tx1"/>
                  </a:solidFill>
                </a:rPr>
                <a:t>秘密</a:t>
              </a:r>
              <a:r>
                <a:rPr lang="ja-JP" altLang="en-US" sz="1400" dirty="0" smtClean="0">
                  <a:solidFill>
                    <a:schemeClr val="tx1"/>
                  </a:solidFill>
                </a:rPr>
                <a:t>保持義務</a:t>
              </a:r>
              <a:r>
                <a:rPr lang="ja-JP" altLang="en-US" sz="1400" dirty="0">
                  <a:solidFill>
                    <a:schemeClr val="tx1"/>
                  </a:solidFill>
                </a:rPr>
                <a:t>に</a:t>
              </a:r>
              <a:r>
                <a:rPr kumimoji="1" lang="ja-JP" altLang="en-US" sz="1400" dirty="0" smtClean="0">
                  <a:solidFill>
                    <a:schemeClr val="tx1"/>
                  </a:solidFill>
                </a:rPr>
                <a:t>十分留意しながら、実情に合わせて自治会、自主防災</a:t>
              </a:r>
              <a:endParaRPr kumimoji="1" lang="en-US" altLang="ja-JP" sz="1400" dirty="0" smtClean="0">
                <a:solidFill>
                  <a:schemeClr val="tx1"/>
                </a:solidFill>
              </a:endParaRPr>
            </a:p>
            <a:p>
              <a:r>
                <a:rPr lang="ja-JP" altLang="en-US" sz="1400" dirty="0">
                  <a:solidFill>
                    <a:schemeClr val="tx1"/>
                  </a:solidFill>
                </a:rPr>
                <a:t>　</a:t>
              </a:r>
              <a:r>
                <a:rPr kumimoji="1" lang="ja-JP" altLang="en-US" sz="1400" dirty="0" smtClean="0">
                  <a:solidFill>
                    <a:schemeClr val="tx1"/>
                  </a:solidFill>
                </a:rPr>
                <a:t>会内で共有しましょう</a:t>
              </a:r>
              <a:endParaRPr kumimoji="1" lang="en-US" altLang="ja-JP" sz="1400" dirty="0" smtClean="0">
                <a:solidFill>
                  <a:schemeClr val="tx1"/>
                </a:solidFill>
              </a:endParaRPr>
            </a:p>
            <a:p>
              <a:r>
                <a:rPr lang="ja-JP" altLang="en-US" sz="1400" dirty="0" smtClean="0">
                  <a:solidFill>
                    <a:schemeClr val="tx1"/>
                  </a:solidFill>
                </a:rPr>
                <a:t>・共有する範囲は自治会</a:t>
              </a:r>
              <a:r>
                <a:rPr lang="ja-JP" altLang="en-US" sz="1400" dirty="0">
                  <a:solidFill>
                    <a:schemeClr val="tx1"/>
                  </a:solidFill>
                </a:rPr>
                <a:t>、</a:t>
              </a:r>
              <a:r>
                <a:rPr lang="ja-JP" altLang="en-US" sz="1400" dirty="0" smtClean="0">
                  <a:solidFill>
                    <a:schemeClr val="tx1"/>
                  </a:solidFill>
                </a:rPr>
                <a:t>自主防災会内</a:t>
              </a:r>
              <a:r>
                <a:rPr lang="ja-JP" altLang="en-US" sz="1400" dirty="0">
                  <a:solidFill>
                    <a:schemeClr val="tx1"/>
                  </a:solidFill>
                </a:rPr>
                <a:t>で明確に定めて</a:t>
              </a:r>
              <a:r>
                <a:rPr lang="ja-JP" altLang="en-US" sz="1400" dirty="0" smtClean="0">
                  <a:solidFill>
                    <a:schemeClr val="tx1"/>
                  </a:solidFill>
                </a:rPr>
                <a:t>おきましょう</a:t>
              </a:r>
              <a:endParaRPr kumimoji="1" lang="ja-JP" altLang="en-US" sz="1400" dirty="0">
                <a:solidFill>
                  <a:schemeClr val="tx1"/>
                </a:solidFill>
              </a:endParaRPr>
            </a:p>
          </p:txBody>
        </p:sp>
        <p:sp>
          <p:nvSpPr>
            <p:cNvPr id="9" name="角丸四角形 8"/>
            <p:cNvSpPr/>
            <p:nvPr/>
          </p:nvSpPr>
          <p:spPr>
            <a:xfrm>
              <a:off x="528638" y="1416968"/>
              <a:ext cx="3528392" cy="4236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自治会、自主防災会内で共有</a:t>
              </a:r>
              <a:endParaRPr kumimoji="1" lang="ja-JP" altLang="en-US" sz="1400" dirty="0">
                <a:solidFill>
                  <a:schemeClr val="tx1"/>
                </a:solidFill>
              </a:endParaRPr>
            </a:p>
          </p:txBody>
        </p:sp>
        <p:sp>
          <p:nvSpPr>
            <p:cNvPr id="10" name="角丸四角形 9"/>
            <p:cNvSpPr/>
            <p:nvPr/>
          </p:nvSpPr>
          <p:spPr>
            <a:xfrm>
              <a:off x="528638" y="3399430"/>
              <a:ext cx="8208912" cy="1440160"/>
            </a:xfrm>
            <a:prstGeom prst="roundRect">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・名簿などの取扱い状況</a:t>
              </a:r>
              <a:r>
                <a:rPr lang="ja-JP" altLang="en-US" sz="1400" dirty="0">
                  <a:solidFill>
                    <a:schemeClr val="tx1"/>
                  </a:solidFill>
                </a:rPr>
                <a:t>を定期的に</a:t>
              </a:r>
              <a:r>
                <a:rPr lang="ja-JP" altLang="en-US" sz="1400" dirty="0" smtClean="0">
                  <a:solidFill>
                    <a:schemeClr val="tx1"/>
                  </a:solidFill>
                </a:rPr>
                <a:t>自治会</a:t>
              </a:r>
              <a:r>
                <a:rPr lang="ja-JP" altLang="en-US" sz="1400" dirty="0">
                  <a:solidFill>
                    <a:schemeClr val="tx1"/>
                  </a:solidFill>
                </a:rPr>
                <a:t>、</a:t>
              </a:r>
              <a:r>
                <a:rPr kumimoji="1" lang="ja-JP" altLang="en-US" sz="1400" dirty="0" smtClean="0">
                  <a:solidFill>
                    <a:schemeClr val="tx1"/>
                  </a:solidFill>
                </a:rPr>
                <a:t>自主防災会内で確認する機</a:t>
              </a:r>
              <a:endParaRPr kumimoji="1" lang="en-US" altLang="ja-JP" sz="1400" dirty="0" smtClean="0">
                <a:solidFill>
                  <a:schemeClr val="tx1"/>
                </a:solidFill>
              </a:endParaRPr>
            </a:p>
            <a:p>
              <a:r>
                <a:rPr lang="ja-JP" altLang="en-US" sz="1400" dirty="0">
                  <a:solidFill>
                    <a:schemeClr val="tx1"/>
                  </a:solidFill>
                </a:rPr>
                <a:t>　</a:t>
              </a:r>
              <a:r>
                <a:rPr kumimoji="1" lang="ja-JP" altLang="en-US" sz="1400" dirty="0" smtClean="0">
                  <a:solidFill>
                    <a:schemeClr val="tx1"/>
                  </a:solidFill>
                </a:rPr>
                <a:t>会を設けましょう</a:t>
              </a:r>
              <a:endParaRPr kumimoji="1" lang="en-US" altLang="ja-JP" sz="1400" dirty="0" smtClean="0">
                <a:solidFill>
                  <a:schemeClr val="tx1"/>
                </a:solidFill>
              </a:endParaRPr>
            </a:p>
            <a:p>
              <a:r>
                <a:rPr lang="ja-JP" altLang="en-US" sz="1400" dirty="0" smtClean="0">
                  <a:solidFill>
                    <a:schemeClr val="tx1"/>
                  </a:solidFill>
                </a:rPr>
                <a:t>・個人情報は</a:t>
              </a:r>
              <a:r>
                <a:rPr lang="ja-JP" altLang="en-US" sz="1400" u="sng" dirty="0" smtClean="0">
                  <a:solidFill>
                    <a:schemeClr val="tx1"/>
                  </a:solidFill>
                </a:rPr>
                <a:t>無用な複写はしない、持ち歩かない</a:t>
              </a:r>
              <a:r>
                <a:rPr lang="ja-JP" altLang="en-US" sz="1400" dirty="0" smtClean="0">
                  <a:solidFill>
                    <a:schemeClr val="tx1"/>
                  </a:solidFill>
                </a:rPr>
                <a:t>ということが大切です</a:t>
              </a:r>
              <a:endParaRPr kumimoji="1" lang="ja-JP" altLang="en-US" sz="1400" dirty="0">
                <a:solidFill>
                  <a:schemeClr val="tx1"/>
                </a:solidFill>
              </a:endParaRPr>
            </a:p>
          </p:txBody>
        </p:sp>
        <p:sp>
          <p:nvSpPr>
            <p:cNvPr id="11" name="角丸四角形 10"/>
            <p:cNvSpPr/>
            <p:nvPr/>
          </p:nvSpPr>
          <p:spPr>
            <a:xfrm>
              <a:off x="539552" y="3187598"/>
              <a:ext cx="3168352" cy="4236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保管の方法や場所を確認</a:t>
              </a:r>
              <a:endParaRPr kumimoji="1" lang="ja-JP" altLang="en-US" sz="1400" dirty="0">
                <a:solidFill>
                  <a:schemeClr val="tx1"/>
                </a:solidFill>
              </a:endParaRPr>
            </a:p>
          </p:txBody>
        </p:sp>
        <p:sp>
          <p:nvSpPr>
            <p:cNvPr id="12" name="角丸四角形 11"/>
            <p:cNvSpPr/>
            <p:nvPr/>
          </p:nvSpPr>
          <p:spPr>
            <a:xfrm>
              <a:off x="539552" y="5293437"/>
              <a:ext cx="8208912" cy="1440160"/>
            </a:xfrm>
            <a:prstGeom prst="roundRect">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・共有者には</a:t>
              </a:r>
              <a:r>
                <a:rPr lang="ja-JP" altLang="en-US" sz="1400" dirty="0" smtClean="0">
                  <a:solidFill>
                    <a:schemeClr val="tx1"/>
                  </a:solidFill>
                </a:rPr>
                <a:t>秘密</a:t>
              </a:r>
              <a:r>
                <a:rPr lang="ja-JP" altLang="en-US" sz="1400" dirty="0">
                  <a:solidFill>
                    <a:schemeClr val="tx1"/>
                  </a:solidFill>
                </a:rPr>
                <a:t>保持</a:t>
              </a:r>
              <a:r>
                <a:rPr kumimoji="1" lang="ja-JP" altLang="en-US" sz="1400" dirty="0" smtClean="0">
                  <a:solidFill>
                    <a:schemeClr val="tx1"/>
                  </a:solidFill>
                </a:rPr>
                <a:t>義務をしっかりと伝えましょう</a:t>
              </a:r>
              <a:endParaRPr kumimoji="1" lang="en-US" altLang="ja-JP" sz="1400" dirty="0" smtClean="0">
                <a:solidFill>
                  <a:schemeClr val="tx1"/>
                </a:solidFill>
              </a:endParaRPr>
            </a:p>
            <a:p>
              <a:r>
                <a:rPr lang="ja-JP" altLang="en-US" sz="1400" dirty="0" smtClean="0">
                  <a:solidFill>
                    <a:schemeClr val="tx1"/>
                  </a:solidFill>
                </a:rPr>
                <a:t>・自治会長・</a:t>
              </a:r>
              <a:r>
                <a:rPr lang="ja-JP" altLang="en-US" sz="1400" smtClean="0">
                  <a:solidFill>
                    <a:schemeClr val="tx1"/>
                  </a:solidFill>
                </a:rPr>
                <a:t>自主防災会長</a:t>
              </a:r>
              <a:r>
                <a:rPr lang="ja-JP" altLang="en-US" sz="1400" dirty="0" smtClean="0">
                  <a:solidFill>
                    <a:schemeClr val="tx1"/>
                  </a:solidFill>
                </a:rPr>
                <a:t>の交代時、情報を</a:t>
              </a:r>
              <a:r>
                <a:rPr lang="ja-JP" altLang="en-US" sz="1400" u="sng" dirty="0" smtClean="0">
                  <a:solidFill>
                    <a:schemeClr val="tx1"/>
                  </a:solidFill>
                </a:rPr>
                <a:t>後任者に引き継ぐ</a:t>
              </a:r>
              <a:r>
                <a:rPr lang="ja-JP" altLang="en-US" sz="1400" dirty="0" smtClean="0">
                  <a:solidFill>
                    <a:schemeClr val="tx1"/>
                  </a:solidFill>
                </a:rPr>
                <a:t>場合、</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必要な情報を確実に引き渡しましょう（複写を持たないでください）</a:t>
              </a:r>
              <a:endParaRPr kumimoji="1" lang="ja-JP" altLang="en-US" sz="1400" dirty="0">
                <a:solidFill>
                  <a:schemeClr val="tx1"/>
                </a:solidFill>
              </a:endParaRPr>
            </a:p>
          </p:txBody>
        </p:sp>
        <p:sp>
          <p:nvSpPr>
            <p:cNvPr id="13" name="角丸四角形 12"/>
            <p:cNvSpPr/>
            <p:nvPr/>
          </p:nvSpPr>
          <p:spPr>
            <a:xfrm>
              <a:off x="528637" y="5077412"/>
              <a:ext cx="4743870" cy="4320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共有する人には秘密保持義務を徹底</a:t>
              </a:r>
              <a:endParaRPr kumimoji="1" lang="ja-JP" altLang="en-US" sz="1400" dirty="0">
                <a:solidFill>
                  <a:schemeClr val="tx1"/>
                </a:solidFill>
              </a:endParaRPr>
            </a:p>
          </p:txBody>
        </p:sp>
      </p:grpSp>
      <p:pic>
        <p:nvPicPr>
          <p:cNvPr id="14" name="図 13" descr="集合している人たちのイラスト">
            <a:hlinkClick r:id="rId2"/>
          </p:cNvPr>
          <p:cNvPicPr/>
          <p:nvPr/>
        </p:nvPicPr>
        <p:blipFill>
          <a:blip r:embed="rId3" cstate="print"/>
          <a:srcRect/>
          <a:stretch>
            <a:fillRect/>
          </a:stretch>
        </p:blipFill>
        <p:spPr bwMode="auto">
          <a:xfrm>
            <a:off x="2284988" y="6516216"/>
            <a:ext cx="2080116" cy="1944216"/>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r>
              <a:rPr kumimoji="1" lang="en-US" altLang="ja-JP" dirty="0" smtClean="0"/>
              <a:t>41</a:t>
            </a:r>
            <a:endParaRPr kumimoji="1" lang="ja-JP" altLang="en-US" dirty="0"/>
          </a:p>
        </p:txBody>
      </p:sp>
    </p:spTree>
    <p:extLst>
      <p:ext uri="{BB962C8B-B14F-4D97-AF65-F5344CB8AC3E}">
        <p14:creationId xmlns:p14="http://schemas.microsoft.com/office/powerpoint/2010/main" val="290955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kumimoji="1" lang="en-US" altLang="ja-JP" dirty="0" smtClean="0"/>
              <a:t>42</a:t>
            </a:r>
            <a:endParaRPr kumimoji="1" lang="ja-JP" altLang="en-US" dirty="0"/>
          </a:p>
        </p:txBody>
      </p:sp>
      <p:grpSp>
        <p:nvGrpSpPr>
          <p:cNvPr id="2" name="グループ化 1"/>
          <p:cNvGrpSpPr/>
          <p:nvPr/>
        </p:nvGrpSpPr>
        <p:grpSpPr>
          <a:xfrm>
            <a:off x="404664" y="383330"/>
            <a:ext cx="6063233" cy="7933086"/>
            <a:chOff x="330312" y="298288"/>
            <a:chExt cx="6063233" cy="793308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12" y="298288"/>
              <a:ext cx="6063232" cy="396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12" y="4264831"/>
              <a:ext cx="6063233" cy="396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60166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r>
              <a:rPr kumimoji="1" lang="en-US" altLang="ja-JP" dirty="0" smtClean="0"/>
              <a:t>43</a:t>
            </a:r>
            <a:endParaRPr kumimoji="1" lang="ja-JP" altLang="en-US" dirty="0"/>
          </a:p>
        </p:txBody>
      </p:sp>
      <p:grpSp>
        <p:nvGrpSpPr>
          <p:cNvPr id="4" name="グループ化 3"/>
          <p:cNvGrpSpPr/>
          <p:nvPr/>
        </p:nvGrpSpPr>
        <p:grpSpPr>
          <a:xfrm>
            <a:off x="395560" y="251520"/>
            <a:ext cx="6202466" cy="8115258"/>
            <a:chOff x="395560" y="251520"/>
            <a:chExt cx="6202466" cy="8115258"/>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61" y="251520"/>
              <a:ext cx="6202465" cy="405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60" y="4309149"/>
              <a:ext cx="6202465" cy="405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91612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292372" y="4860032"/>
            <a:ext cx="6376988" cy="3599756"/>
          </a:xfrm>
        </p:spPr>
        <p:txBody>
          <a:bodyPr>
            <a:normAutofit fontScale="92500" lnSpcReduction="10000"/>
          </a:bodyPr>
          <a:lstStyle/>
          <a:p>
            <a:pPr marL="0" indent="0">
              <a:lnSpc>
                <a:spcPct val="150000"/>
              </a:lnSpc>
              <a:buNone/>
            </a:pPr>
            <a:r>
              <a:rPr lang="ja-JP" altLang="en-US" sz="1400" dirty="0" smtClean="0">
                <a:latin typeface="+mn-ea"/>
              </a:rPr>
              <a:t>初版：平成</a:t>
            </a:r>
            <a:r>
              <a:rPr lang="en-US" altLang="ja-JP" sz="1400" dirty="0" smtClean="0">
                <a:latin typeface="+mn-ea"/>
              </a:rPr>
              <a:t>28</a:t>
            </a:r>
            <a:r>
              <a:rPr lang="ja-JP" altLang="en-US" sz="1400" dirty="0" smtClean="0">
                <a:latin typeface="+mn-ea"/>
              </a:rPr>
              <a:t>年</a:t>
            </a:r>
            <a:r>
              <a:rPr lang="en-US" altLang="ja-JP" sz="1400" dirty="0" smtClean="0">
                <a:latin typeface="+mn-ea"/>
              </a:rPr>
              <a:t>7</a:t>
            </a:r>
            <a:r>
              <a:rPr lang="ja-JP" altLang="en-US" sz="1400" dirty="0" smtClean="0">
                <a:latin typeface="+mn-ea"/>
              </a:rPr>
              <a:t>月</a:t>
            </a:r>
            <a:endParaRPr lang="en-US" altLang="ja-JP" sz="1400" dirty="0" smtClean="0">
              <a:latin typeface="+mn-ea"/>
            </a:endParaRPr>
          </a:p>
          <a:p>
            <a:pPr marL="0" indent="0">
              <a:lnSpc>
                <a:spcPct val="150000"/>
              </a:lnSpc>
              <a:buNone/>
            </a:pPr>
            <a:r>
              <a:rPr lang="ja-JP" altLang="en-US" sz="1400" dirty="0" smtClean="0">
                <a:latin typeface="+mn-ea"/>
              </a:rPr>
              <a:t>２版：平成</a:t>
            </a:r>
            <a:r>
              <a:rPr lang="en-US" altLang="ja-JP" sz="1400" dirty="0" smtClean="0">
                <a:latin typeface="+mn-ea"/>
              </a:rPr>
              <a:t>29</a:t>
            </a:r>
            <a:r>
              <a:rPr lang="ja-JP" altLang="en-US" sz="1400" dirty="0" smtClean="0">
                <a:latin typeface="+mn-ea"/>
              </a:rPr>
              <a:t>年</a:t>
            </a:r>
            <a:r>
              <a:rPr lang="en-US" altLang="ja-JP" sz="1400" dirty="0" smtClean="0">
                <a:latin typeface="+mn-ea"/>
              </a:rPr>
              <a:t>7</a:t>
            </a:r>
            <a:r>
              <a:rPr lang="ja-JP" altLang="en-US" sz="1400" dirty="0" smtClean="0">
                <a:latin typeface="+mn-ea"/>
              </a:rPr>
              <a:t>月</a:t>
            </a:r>
            <a:endParaRPr lang="en-US" altLang="ja-JP" sz="1400" dirty="0" smtClean="0">
              <a:latin typeface="+mn-ea"/>
            </a:endParaRPr>
          </a:p>
          <a:p>
            <a:pPr>
              <a:lnSpc>
                <a:spcPct val="150000"/>
              </a:lnSpc>
              <a:buFont typeface="Wingdings" panose="05000000000000000000" pitchFamily="2" charset="2"/>
              <a:buChar char="l"/>
            </a:pPr>
            <a:r>
              <a:rPr lang="ja-JP" altLang="en-US" sz="1400" dirty="0" smtClean="0">
                <a:latin typeface="+mn-ea"/>
              </a:rPr>
              <a:t>③「避難所生活」「</a:t>
            </a:r>
            <a:r>
              <a:rPr lang="ja-JP" altLang="en-US" sz="1400" dirty="0">
                <a:latin typeface="+mn-ea"/>
              </a:rPr>
              <a:t>災害収束のとき</a:t>
            </a:r>
            <a:r>
              <a:rPr lang="ja-JP" altLang="en-US" sz="1400" dirty="0" smtClean="0">
                <a:latin typeface="+mn-ea"/>
              </a:rPr>
              <a:t>」の（</a:t>
            </a:r>
            <a:r>
              <a:rPr lang="en-US" altLang="ja-JP" sz="1400" dirty="0">
                <a:latin typeface="+mn-ea"/>
              </a:rPr>
              <a:t>2</a:t>
            </a:r>
            <a:r>
              <a:rPr lang="ja-JP" altLang="en-US" sz="1400" dirty="0">
                <a:latin typeface="+mn-ea"/>
              </a:rPr>
              <a:t>）民生児童委員の</a:t>
            </a:r>
            <a:r>
              <a:rPr lang="ja-JP" altLang="en-US" sz="1400" dirty="0" smtClean="0">
                <a:latin typeface="+mn-ea"/>
              </a:rPr>
              <a:t>役割を修正</a:t>
            </a:r>
            <a:endParaRPr lang="en-US" altLang="ja-JP" sz="1400" dirty="0" smtClean="0">
              <a:latin typeface="+mn-ea"/>
            </a:endParaRPr>
          </a:p>
          <a:p>
            <a:pPr>
              <a:lnSpc>
                <a:spcPct val="150000"/>
              </a:lnSpc>
              <a:buFont typeface="Wingdings" panose="05000000000000000000" pitchFamily="2" charset="2"/>
              <a:buChar char="l"/>
            </a:pPr>
            <a:r>
              <a:rPr lang="ja-JP" altLang="en-US" sz="1400" dirty="0" smtClean="0">
                <a:latin typeface="+mn-ea"/>
              </a:rPr>
              <a:t>⑥「申請書兼台帳の内容」「名簿の提供と共有」「個別計画用紙の配付」「個別計画をつくる」を修正。</a:t>
            </a:r>
            <a:r>
              <a:rPr lang="ja-JP" altLang="en-US" sz="1400" dirty="0">
                <a:latin typeface="+mn-ea"/>
              </a:rPr>
              <a:t> </a:t>
            </a:r>
            <a:endParaRPr lang="en-US" altLang="ja-JP" sz="1400" dirty="0" smtClean="0">
              <a:latin typeface="+mn-ea"/>
            </a:endParaRPr>
          </a:p>
          <a:p>
            <a:pPr>
              <a:lnSpc>
                <a:spcPct val="150000"/>
              </a:lnSpc>
              <a:buFont typeface="Wingdings" panose="05000000000000000000" pitchFamily="2" charset="2"/>
              <a:buChar char="l"/>
            </a:pPr>
            <a:r>
              <a:rPr lang="ja-JP" altLang="en-US" sz="1400" dirty="0">
                <a:latin typeface="+mn-ea"/>
              </a:rPr>
              <a:t>⑥</a:t>
            </a:r>
            <a:r>
              <a:rPr lang="ja-JP" altLang="en-US" sz="1400" dirty="0" smtClean="0">
                <a:latin typeface="+mn-ea"/>
              </a:rPr>
              <a:t>「</a:t>
            </a:r>
            <a:r>
              <a:rPr lang="ja-JP" altLang="en-US" sz="1400" dirty="0">
                <a:latin typeface="+mn-ea"/>
              </a:rPr>
              <a:t>自治会、自主防災会で保管の同意名簿の更新手順</a:t>
            </a:r>
            <a:r>
              <a:rPr lang="ja-JP" altLang="en-US" sz="1400" dirty="0" smtClean="0">
                <a:latin typeface="+mn-ea"/>
              </a:rPr>
              <a:t>」、関係する様式見本は平成</a:t>
            </a:r>
            <a:r>
              <a:rPr lang="en-US" altLang="ja-JP" sz="1400" dirty="0" smtClean="0">
                <a:latin typeface="+mn-ea"/>
              </a:rPr>
              <a:t>30</a:t>
            </a:r>
            <a:r>
              <a:rPr lang="ja-JP" altLang="en-US" sz="1400" dirty="0" smtClean="0">
                <a:latin typeface="+mn-ea"/>
              </a:rPr>
              <a:t>年</a:t>
            </a:r>
            <a:r>
              <a:rPr lang="en-US" altLang="ja-JP" sz="1400" dirty="0" smtClean="0">
                <a:latin typeface="+mn-ea"/>
              </a:rPr>
              <a:t>1</a:t>
            </a:r>
            <a:r>
              <a:rPr lang="ja-JP" altLang="en-US" sz="1400" dirty="0" smtClean="0">
                <a:latin typeface="+mn-ea"/>
              </a:rPr>
              <a:t>月から適用予定の内容で修正。</a:t>
            </a:r>
            <a:endParaRPr lang="en-US" altLang="ja-JP" sz="1400" dirty="0" smtClean="0">
              <a:latin typeface="+mn-ea"/>
            </a:endParaRPr>
          </a:p>
          <a:p>
            <a:pPr>
              <a:lnSpc>
                <a:spcPct val="150000"/>
              </a:lnSpc>
              <a:buFont typeface="Wingdings" panose="05000000000000000000" pitchFamily="2" charset="2"/>
              <a:buChar char="l"/>
            </a:pPr>
            <a:r>
              <a:rPr lang="ja-JP" altLang="en-US" sz="1400" dirty="0">
                <a:latin typeface="+mn-ea"/>
              </a:rPr>
              <a:t>⑥</a:t>
            </a:r>
            <a:r>
              <a:rPr lang="ja-JP" altLang="en-US" sz="1400" dirty="0" smtClean="0">
                <a:latin typeface="+mn-ea"/>
              </a:rPr>
              <a:t>「登録済み通知書の配付」を追記し、見本を加える。</a:t>
            </a:r>
            <a:endParaRPr lang="en-US" altLang="ja-JP" sz="1400" dirty="0" smtClean="0">
              <a:latin typeface="+mn-ea"/>
            </a:endParaRPr>
          </a:p>
          <a:p>
            <a:pPr>
              <a:lnSpc>
                <a:spcPct val="150000"/>
              </a:lnSpc>
              <a:buFont typeface="Wingdings" panose="05000000000000000000" pitchFamily="2" charset="2"/>
              <a:buChar char="l"/>
            </a:pPr>
            <a:r>
              <a:rPr lang="ja-JP" altLang="en-US" sz="1400" dirty="0" smtClean="0">
                <a:latin typeface="+mn-ea"/>
              </a:rPr>
              <a:t>⑥「個別計画づくりの進め方の事例」にモデル地域の取り組み内容を加える。</a:t>
            </a:r>
            <a:endParaRPr lang="en-US" altLang="ja-JP" sz="1400" dirty="0" smtClean="0">
              <a:latin typeface="+mn-ea"/>
            </a:endParaRPr>
          </a:p>
          <a:p>
            <a:pPr>
              <a:lnSpc>
                <a:spcPct val="150000"/>
              </a:lnSpc>
              <a:buFont typeface="Wingdings" panose="05000000000000000000" pitchFamily="2" charset="2"/>
              <a:buChar char="l"/>
            </a:pPr>
            <a:r>
              <a:rPr lang="ja-JP" altLang="en-US" sz="1400" dirty="0" smtClean="0">
                <a:latin typeface="+mn-ea"/>
              </a:rPr>
              <a:t>変更届の様式見本を変更。</a:t>
            </a:r>
            <a:endParaRPr lang="en-US" altLang="ja-JP" sz="1400" dirty="0" smtClean="0">
              <a:latin typeface="+mn-ea"/>
            </a:endParaRPr>
          </a:p>
          <a:p>
            <a:pPr>
              <a:lnSpc>
                <a:spcPct val="150000"/>
              </a:lnSpc>
              <a:buFont typeface="Wingdings" panose="05000000000000000000" pitchFamily="2" charset="2"/>
              <a:buChar char="l"/>
            </a:pPr>
            <a:r>
              <a:rPr lang="ja-JP" altLang="en-US" sz="1400" dirty="0" smtClean="0">
                <a:latin typeface="+mn-ea"/>
              </a:rPr>
              <a:t>長岡京市</a:t>
            </a:r>
            <a:r>
              <a:rPr lang="ja-JP" altLang="en-US" sz="1400" dirty="0">
                <a:latin typeface="+mn-ea"/>
              </a:rPr>
              <a:t>防災</a:t>
            </a:r>
            <a:r>
              <a:rPr lang="ja-JP" altLang="en-US" sz="1400" dirty="0" smtClean="0">
                <a:latin typeface="+mn-ea"/>
              </a:rPr>
              <a:t>情報お知らせメール配信サービスのチラシを変更。</a:t>
            </a:r>
            <a:endParaRPr lang="ja-JP" altLang="en-US" sz="1400" dirty="0">
              <a:latin typeface="+mn-ea"/>
            </a:endParaRPr>
          </a:p>
          <a:p>
            <a:pPr>
              <a:lnSpc>
                <a:spcPct val="150000"/>
              </a:lnSpc>
              <a:buFont typeface="Wingdings" panose="05000000000000000000" pitchFamily="2" charset="2"/>
              <a:buChar char="l"/>
            </a:pPr>
            <a:endParaRPr lang="ja-JP" altLang="en-US" sz="1400" dirty="0">
              <a:latin typeface="+mn-ea"/>
            </a:endParaRPr>
          </a:p>
          <a:p>
            <a:pPr marL="0" indent="0">
              <a:lnSpc>
                <a:spcPct val="150000"/>
              </a:lnSpc>
              <a:buNone/>
            </a:pPr>
            <a:endParaRPr lang="en-US" altLang="ja-JP" sz="1400" dirty="0" smtClean="0">
              <a:latin typeface="+mn-ea"/>
            </a:endParaRPr>
          </a:p>
        </p:txBody>
      </p:sp>
    </p:spTree>
    <p:extLst>
      <p:ext uri="{BB962C8B-B14F-4D97-AF65-F5344CB8AC3E}">
        <p14:creationId xmlns:p14="http://schemas.microsoft.com/office/powerpoint/2010/main" val="2483609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864096"/>
          </a:xfrm>
        </p:spPr>
        <p:txBody>
          <a:bodyPr>
            <a:normAutofit fontScale="90000"/>
          </a:bodyPr>
          <a:lstStyle/>
          <a:p>
            <a:pPr algn="l"/>
            <a:r>
              <a:rPr lang="ja-JP" altLang="en-US" sz="2800" dirty="0">
                <a:solidFill>
                  <a:schemeClr val="tx1"/>
                </a:solidFill>
              </a:rPr>
              <a:t>①</a:t>
            </a:r>
            <a:r>
              <a:rPr lang="ja-JP" altLang="en-US" sz="2800" dirty="0" smtClean="0">
                <a:solidFill>
                  <a:schemeClr val="tx1"/>
                </a:solidFill>
              </a:rPr>
              <a:t>　要配慮者</a:t>
            </a:r>
            <a:r>
              <a:rPr lang="ja-JP" altLang="en-US" sz="2800" dirty="0">
                <a:solidFill>
                  <a:schemeClr val="tx1"/>
                </a:solidFill>
              </a:rPr>
              <a:t>への</a:t>
            </a:r>
            <a:r>
              <a:rPr lang="ja-JP" altLang="en-US" sz="2800" dirty="0" smtClean="0">
                <a:solidFill>
                  <a:schemeClr val="tx1"/>
                </a:solidFill>
              </a:rPr>
              <a:t>支援体制づくりを</a:t>
            </a:r>
            <a:r>
              <a:rPr lang="en-US" altLang="ja-JP" sz="2800" dirty="0" smtClean="0">
                <a:solidFill>
                  <a:schemeClr val="tx1"/>
                </a:solidFill>
              </a:rPr>
              <a:t/>
            </a:r>
            <a:br>
              <a:rPr lang="en-US" altLang="ja-JP" sz="2800" dirty="0" smtClean="0">
                <a:solidFill>
                  <a:schemeClr val="tx1"/>
                </a:solidFill>
              </a:rPr>
            </a:br>
            <a:r>
              <a:rPr lang="ja-JP" altLang="en-US" sz="2800" dirty="0">
                <a:solidFill>
                  <a:schemeClr val="tx1"/>
                </a:solidFill>
              </a:rPr>
              <a:t>　</a:t>
            </a:r>
            <a:r>
              <a:rPr lang="ja-JP" altLang="en-US" sz="2800" dirty="0" smtClean="0">
                <a:solidFill>
                  <a:schemeClr val="tx1"/>
                </a:solidFill>
              </a:rPr>
              <a:t>　進める理由</a:t>
            </a:r>
            <a:endParaRPr kumimoji="1" lang="ja-JP" altLang="en-US" sz="2800" dirty="0">
              <a:solidFill>
                <a:schemeClr val="tx1"/>
              </a:solidFill>
            </a:endParaRPr>
          </a:p>
        </p:txBody>
      </p:sp>
      <p:sp>
        <p:nvSpPr>
          <p:cNvPr id="3" name="コンテンツ プレースホルダー 2"/>
          <p:cNvSpPr>
            <a:spLocks noGrp="1"/>
          </p:cNvSpPr>
          <p:nvPr>
            <p:ph sz="quarter" idx="1"/>
          </p:nvPr>
        </p:nvSpPr>
        <p:spPr>
          <a:xfrm>
            <a:off x="548680" y="2292424"/>
            <a:ext cx="5904656" cy="6096000"/>
          </a:xfrm>
        </p:spPr>
        <p:txBody>
          <a:bodyPr>
            <a:normAutofit/>
          </a:bodyPr>
          <a:lstStyle/>
          <a:p>
            <a:r>
              <a:rPr kumimoji="1" lang="ja-JP" altLang="en-US" sz="1400" dirty="0" smtClean="0"/>
              <a:t>長岡京市域は、地震活断層、水害（浸水想定区域）や土砂災害警戒区域があり、</a:t>
            </a:r>
            <a:r>
              <a:rPr kumimoji="1" lang="ja-JP" altLang="en-US" sz="1400" u="sng" dirty="0" smtClean="0"/>
              <a:t>災害発生に備える必要</a:t>
            </a:r>
            <a:r>
              <a:rPr kumimoji="1" lang="ja-JP" altLang="en-US" sz="1400" dirty="0" smtClean="0"/>
              <a:t>があります。</a:t>
            </a:r>
            <a:endParaRPr kumimoji="1" lang="en-US" altLang="ja-JP" sz="1400" dirty="0" smtClean="0"/>
          </a:p>
          <a:p>
            <a:r>
              <a:rPr lang="ja-JP" altLang="en-US" sz="1400" dirty="0"/>
              <a:t>国内の災害</a:t>
            </a:r>
            <a:r>
              <a:rPr lang="ja-JP" altLang="en-US" sz="1400" dirty="0" smtClean="0"/>
              <a:t>発生</a:t>
            </a:r>
            <a:r>
              <a:rPr lang="ja-JP" altLang="en-US" sz="1400" dirty="0"/>
              <a:t>状況を見て</a:t>
            </a:r>
            <a:r>
              <a:rPr lang="ja-JP" altLang="en-US" sz="1400" dirty="0" smtClean="0"/>
              <a:t>も、特に避難に時間を要する高齢者や</a:t>
            </a:r>
            <a:r>
              <a:rPr lang="ja-JP" altLang="en-US" sz="1400" dirty="0" err="1" smtClean="0"/>
              <a:t>障がい</a:t>
            </a:r>
            <a:r>
              <a:rPr lang="ja-JP" altLang="en-US" sz="1400" dirty="0" smtClean="0"/>
              <a:t>者など</a:t>
            </a:r>
            <a:r>
              <a:rPr lang="ja-JP" altLang="en-US" sz="1400" b="1" u="sng" dirty="0" smtClean="0"/>
              <a:t>要配慮者の被災が目立っています</a:t>
            </a:r>
            <a:r>
              <a:rPr lang="ja-JP" altLang="en-US" sz="1400" dirty="0" smtClean="0"/>
              <a:t>。</a:t>
            </a:r>
            <a:endParaRPr lang="en-US" altLang="ja-JP" sz="1400" dirty="0" smtClean="0"/>
          </a:p>
          <a:p>
            <a:r>
              <a:rPr kumimoji="1" lang="ja-JP" altLang="en-US" sz="1400" dirty="0"/>
              <a:t>そのため</a:t>
            </a:r>
            <a:r>
              <a:rPr kumimoji="1" lang="ja-JP" altLang="en-US" sz="1400" dirty="0" smtClean="0"/>
              <a:t>、あらかじめ、気象予報・警報や土砂災害警戒情報などの災害情報の伝達体制を整備し、要配慮者が円滑かつ迅速に避難するための</a:t>
            </a:r>
            <a:r>
              <a:rPr kumimoji="1" lang="ja-JP" altLang="en-US" sz="1400" u="sng" dirty="0" smtClean="0"/>
              <a:t>支援体制を整えておくことが重要</a:t>
            </a:r>
            <a:r>
              <a:rPr kumimoji="1" lang="ja-JP" altLang="en-US" sz="1400" dirty="0" smtClean="0"/>
              <a:t>です。</a:t>
            </a:r>
            <a:endParaRPr kumimoji="1" lang="en-US" altLang="ja-JP" sz="1400" dirty="0" smtClean="0"/>
          </a:p>
          <a:p>
            <a:endParaRPr kumimoji="1" lang="en-US" altLang="ja-JP" sz="1400" dirty="0" smtClean="0"/>
          </a:p>
          <a:p>
            <a:r>
              <a:rPr lang="ja-JP" altLang="en-US" sz="1400" dirty="0"/>
              <a:t>しかし近年、</a:t>
            </a:r>
            <a:r>
              <a:rPr lang="ja-JP" altLang="en-US" sz="1400" u="sng" dirty="0"/>
              <a:t>隣近所のつきあいが希薄</a:t>
            </a:r>
            <a:r>
              <a:rPr lang="ja-JP" altLang="en-US" sz="1400" dirty="0"/>
              <a:t>になり、地域によっては「向こう三軒両隣」による地域での支えあいの意識が薄まりつつあります。個人情報保護に対する過剰反応により、要配慮者の存在を近隣の人でさえわからない状況もあります。</a:t>
            </a:r>
            <a:endParaRPr lang="en-US" altLang="ja-JP" sz="1400" dirty="0"/>
          </a:p>
          <a:p>
            <a:r>
              <a:rPr lang="ja-JP" altLang="en-US" sz="1400" dirty="0"/>
              <a:t>これらの課題を解消するひとつの方法として、</a:t>
            </a:r>
            <a:r>
              <a:rPr lang="ja-JP" altLang="en-US" sz="1400" b="1" u="sng" dirty="0"/>
              <a:t>「災害時にともに</a:t>
            </a:r>
            <a:r>
              <a:rPr lang="ja-JP" altLang="en-US" sz="1400" b="1" u="sng" dirty="0" smtClean="0"/>
              <a:t>助けあう</a:t>
            </a:r>
            <a:r>
              <a:rPr lang="ja-JP" altLang="en-US" sz="1400" b="1" u="sng" dirty="0"/>
              <a:t>制度（災害時要配慮者支援制度）」を活用した取組ができる</a:t>
            </a:r>
            <a:r>
              <a:rPr lang="ja-JP" altLang="en-US" sz="1400" dirty="0"/>
              <a:t>のではないでしょうか</a:t>
            </a:r>
            <a:r>
              <a:rPr lang="ja-JP" altLang="en-US" sz="1400" dirty="0" smtClean="0"/>
              <a:t>。</a:t>
            </a:r>
            <a:endParaRPr lang="en-US" altLang="ja-JP" sz="1400" dirty="0" smtClean="0"/>
          </a:p>
          <a:p>
            <a:endParaRPr lang="en-US" altLang="ja-JP" sz="1400" dirty="0"/>
          </a:p>
          <a:p>
            <a:r>
              <a:rPr lang="ja-JP" altLang="en-US" sz="1400" dirty="0" smtClean="0"/>
              <a:t>まず各地域において、災害時の避難にあたって支援が必要となる人を</a:t>
            </a:r>
            <a:r>
              <a:rPr lang="ja-JP" altLang="en-US" sz="1400" u="sng" dirty="0" smtClean="0"/>
              <a:t>平常時から把握</a:t>
            </a:r>
            <a:r>
              <a:rPr lang="ja-JP" altLang="en-US" sz="1400" dirty="0" smtClean="0"/>
              <a:t>し、次に、その一人ひとりについて</a:t>
            </a:r>
            <a:r>
              <a:rPr lang="ja-JP" altLang="en-US" sz="1400" u="sng" dirty="0" smtClean="0"/>
              <a:t>「誰がどのように支援するか」を取り決めておく必要があります。</a:t>
            </a:r>
            <a:endParaRPr lang="en-US" altLang="ja-JP" sz="1400" u="sng" dirty="0" smtClean="0"/>
          </a:p>
          <a:p>
            <a:r>
              <a:rPr kumimoji="1" lang="ja-JP" altLang="en-US" sz="1400" dirty="0" smtClean="0"/>
              <a:t>市内</a:t>
            </a:r>
            <a:r>
              <a:rPr kumimoji="1" lang="ja-JP" altLang="en-US" sz="1400" dirty="0"/>
              <a:t>の先進的</a:t>
            </a:r>
            <a:r>
              <a:rPr lang="ja-JP" altLang="en-US" sz="1400" dirty="0"/>
              <a:t>な</a:t>
            </a:r>
            <a:r>
              <a:rPr lang="ja-JP" altLang="en-US" sz="1400" dirty="0" smtClean="0"/>
              <a:t>自治会、自主</a:t>
            </a:r>
            <a:r>
              <a:rPr kumimoji="1" lang="ja-JP" altLang="en-US" sz="1400" dirty="0" smtClean="0"/>
              <a:t>防災組織では、要配慮者に</a:t>
            </a:r>
            <a:r>
              <a:rPr lang="ja-JP" altLang="en-US" sz="1400" dirty="0" smtClean="0"/>
              <a:t>対する積極的な</a:t>
            </a:r>
            <a:r>
              <a:rPr kumimoji="1" lang="ja-JP" altLang="en-US" sz="1400" dirty="0" smtClean="0"/>
              <a:t>支援の取組が行われており、これを</a:t>
            </a:r>
            <a:r>
              <a:rPr kumimoji="1" lang="ja-JP" altLang="en-US" sz="1400" u="sng" dirty="0" smtClean="0"/>
              <a:t>市内全域で推進していきたい</a:t>
            </a:r>
            <a:r>
              <a:rPr kumimoji="1" lang="ja-JP" altLang="en-US" sz="1400" dirty="0" smtClean="0"/>
              <a:t>ところです。</a:t>
            </a:r>
            <a:endParaRPr kumimoji="1" lang="en-US" altLang="ja-JP" sz="1400" dirty="0" smtClean="0"/>
          </a:p>
          <a:p>
            <a:r>
              <a:rPr lang="ja-JP" altLang="en-US" sz="1400" dirty="0"/>
              <a:t>このよう</a:t>
            </a:r>
            <a:r>
              <a:rPr lang="ja-JP" altLang="en-US" sz="1400" dirty="0" smtClean="0"/>
              <a:t>な</a:t>
            </a:r>
            <a:r>
              <a:rPr lang="ja-JP" altLang="en-US" sz="1400" b="1" u="sng" dirty="0" smtClean="0"/>
              <a:t>地域における助けあい（互助・共助）は、防災を始め、防犯、福祉及び環境など住みやすい地域づくりにもつながるもの</a:t>
            </a:r>
            <a:r>
              <a:rPr lang="ja-JP" altLang="en-US" sz="1400" dirty="0" smtClean="0"/>
              <a:t>と捉えている</a:t>
            </a:r>
            <a:r>
              <a:rPr lang="ja-JP" altLang="en-US" sz="1400" dirty="0"/>
              <a:t>ため</a:t>
            </a:r>
            <a:r>
              <a:rPr lang="ja-JP" altLang="en-US" sz="1400" dirty="0" smtClean="0"/>
              <a:t>、行政とともに取り組んでいただきたいと考えています。</a:t>
            </a:r>
            <a:endParaRPr lang="en-US" altLang="ja-JP" sz="1400" dirty="0" smtClean="0"/>
          </a:p>
        </p:txBody>
      </p:sp>
      <p:pic>
        <p:nvPicPr>
          <p:cNvPr id="6" name="図 5" descr="床上浸水のイラスト">
            <a:hlinkClick r:id="rId2"/>
          </p:cNvPr>
          <p:cNvPicPr/>
          <p:nvPr/>
        </p:nvPicPr>
        <p:blipFill>
          <a:blip r:embed="rId3" cstate="print"/>
          <a:srcRect/>
          <a:stretch>
            <a:fillRect/>
          </a:stretch>
        </p:blipFill>
        <p:spPr bwMode="auto">
          <a:xfrm>
            <a:off x="4741376" y="827584"/>
            <a:ext cx="1351920" cy="1351920"/>
          </a:xfrm>
          <a:prstGeom prst="rect">
            <a:avLst/>
          </a:prstGeom>
          <a:noFill/>
          <a:ln w="9525">
            <a:noFill/>
            <a:miter lim="800000"/>
            <a:headEnd/>
            <a:tailEnd/>
          </a:ln>
        </p:spPr>
      </p:pic>
      <p:sp>
        <p:nvSpPr>
          <p:cNvPr id="7"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3</a:t>
            </a:r>
          </a:p>
        </p:txBody>
      </p:sp>
    </p:spTree>
    <p:extLst>
      <p:ext uri="{BB962C8B-B14F-4D97-AF65-F5344CB8AC3E}">
        <p14:creationId xmlns:p14="http://schemas.microsoft.com/office/powerpoint/2010/main" val="256091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720080"/>
          </a:xfrm>
        </p:spPr>
        <p:txBody>
          <a:bodyPr>
            <a:normAutofit fontScale="90000"/>
          </a:bodyPr>
          <a:lstStyle/>
          <a:p>
            <a:pPr algn="l"/>
            <a:r>
              <a:rPr lang="ja-JP" altLang="en-US" sz="2800" dirty="0">
                <a:solidFill>
                  <a:schemeClr val="tx1"/>
                </a:solidFill>
              </a:rPr>
              <a:t>②</a:t>
            </a:r>
            <a:r>
              <a:rPr lang="ja-JP" altLang="en-US" sz="2800" dirty="0" smtClean="0">
                <a:solidFill>
                  <a:schemeClr val="tx1"/>
                </a:solidFill>
              </a:rPr>
              <a:t>　「</a:t>
            </a:r>
            <a:r>
              <a:rPr lang="ja-JP" altLang="en-US" sz="2800" dirty="0">
                <a:solidFill>
                  <a:schemeClr val="tx1"/>
                </a:solidFill>
              </a:rPr>
              <a:t>災害時にともに助けあう制度</a:t>
            </a:r>
            <a:r>
              <a:rPr lang="ja-JP" altLang="en-US" sz="2800" dirty="0" smtClean="0">
                <a:solidFill>
                  <a:schemeClr val="tx1"/>
                </a:solidFill>
              </a:rPr>
              <a:t>」</a:t>
            </a:r>
            <a:r>
              <a:rPr lang="en-US" altLang="ja-JP" sz="2800" dirty="0" smtClean="0">
                <a:solidFill>
                  <a:schemeClr val="tx1"/>
                </a:solidFill>
              </a:rPr>
              <a:t/>
            </a:r>
            <a:br>
              <a:rPr lang="en-US" altLang="ja-JP" sz="2800" dirty="0" smtClean="0">
                <a:solidFill>
                  <a:schemeClr val="tx1"/>
                </a:solidFill>
              </a:rPr>
            </a:br>
            <a:r>
              <a:rPr lang="ja-JP" altLang="en-US" sz="2800" dirty="0">
                <a:solidFill>
                  <a:schemeClr val="tx1"/>
                </a:solidFill>
              </a:rPr>
              <a:t>　</a:t>
            </a:r>
            <a:r>
              <a:rPr lang="ja-JP" altLang="en-US" sz="2800" dirty="0" smtClean="0">
                <a:solidFill>
                  <a:schemeClr val="tx1"/>
                </a:solidFill>
              </a:rPr>
              <a:t>　の</a:t>
            </a:r>
            <a:r>
              <a:rPr lang="ja-JP" altLang="en-US" sz="2800" dirty="0">
                <a:solidFill>
                  <a:schemeClr val="tx1"/>
                </a:solidFill>
              </a:rPr>
              <a:t>意味と</a:t>
            </a:r>
            <a:r>
              <a:rPr lang="ja-JP" altLang="en-US" sz="2800" dirty="0" smtClean="0">
                <a:solidFill>
                  <a:schemeClr val="tx1"/>
                </a:solidFill>
              </a:rPr>
              <a:t>イメージ</a:t>
            </a:r>
            <a:endParaRPr kumimoji="1" lang="ja-JP" altLang="en-US" sz="2800" dirty="0">
              <a:solidFill>
                <a:schemeClr val="tx1"/>
              </a:solidFill>
            </a:endParaRPr>
          </a:p>
        </p:txBody>
      </p:sp>
      <p:sp>
        <p:nvSpPr>
          <p:cNvPr id="3" name="テキスト ボックス 2"/>
          <p:cNvSpPr txBox="1"/>
          <p:nvPr/>
        </p:nvSpPr>
        <p:spPr>
          <a:xfrm>
            <a:off x="395046" y="3779912"/>
            <a:ext cx="6058289" cy="276999"/>
          </a:xfrm>
          <a:prstGeom prst="rect">
            <a:avLst/>
          </a:prstGeom>
          <a:noFill/>
        </p:spPr>
        <p:txBody>
          <a:bodyPr wrap="square" rtlCol="0">
            <a:spAutoFit/>
          </a:bodyPr>
          <a:lstStyle/>
          <a:p>
            <a:r>
              <a:rPr kumimoji="1" lang="ja-JP" altLang="en-US" sz="1200" dirty="0" smtClean="0"/>
              <a:t>と、支援を求める人が、支援できる人に直接頼めるとよいのですが・・・</a:t>
            </a:r>
            <a:endParaRPr kumimoji="1" lang="ja-JP" altLang="en-US" sz="1200" dirty="0"/>
          </a:p>
        </p:txBody>
      </p:sp>
      <p:pic>
        <p:nvPicPr>
          <p:cNvPr id="1026" name="Picture 2" descr="C:\Users\1334ic\Desktop\ojiisan_thin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736" y="4427984"/>
            <a:ext cx="908956" cy="10464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334ic\Desktop\koshi_magari_obaas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0648" y="4427984"/>
            <a:ext cx="821715" cy="1020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1334ic\Desktop\ojiisan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40" y="2391941"/>
            <a:ext cx="937459" cy="107899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1334ic\Desktop\obaasan01_laug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736" y="2339752"/>
            <a:ext cx="935621" cy="11102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1334ic\Desktop\ojisan1_smi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4103" y="2382710"/>
            <a:ext cx="1045257" cy="12057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1334ic\Desktop\woman03_smi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0487" y="2382710"/>
            <a:ext cx="962769" cy="118373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204864" y="2266628"/>
            <a:ext cx="2513932" cy="649188"/>
          </a:xfrm>
          <a:prstGeom prst="wedgeEllipseCallout">
            <a:avLst>
              <a:gd name="adj1" fmla="val -64074"/>
              <a:gd name="adj2" fmla="val 15462"/>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何かあったとき</a:t>
            </a:r>
            <a:endParaRPr kumimoji="1" lang="en-US" altLang="ja-JP" sz="1200" dirty="0" smtClean="0"/>
          </a:p>
          <a:p>
            <a:r>
              <a:rPr kumimoji="1" lang="ja-JP" altLang="en-US" sz="1200" dirty="0" smtClean="0"/>
              <a:t>助けてもらえますか？</a:t>
            </a:r>
            <a:endParaRPr kumimoji="1" lang="ja-JP" altLang="en-US" sz="1200" dirty="0"/>
          </a:p>
        </p:txBody>
      </p:sp>
      <p:sp>
        <p:nvSpPr>
          <p:cNvPr id="15" name="テキスト ボックス 14"/>
          <p:cNvSpPr txBox="1"/>
          <p:nvPr/>
        </p:nvSpPr>
        <p:spPr>
          <a:xfrm>
            <a:off x="2010197" y="2987824"/>
            <a:ext cx="2714947" cy="649188"/>
          </a:xfrm>
          <a:prstGeom prst="wedgeEllipseCallout">
            <a:avLst>
              <a:gd name="adj1" fmla="val 54232"/>
              <a:gd name="adj2" fmla="val -57187"/>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お困りのようですね。</a:t>
            </a:r>
            <a:endParaRPr kumimoji="1" lang="en-US" altLang="ja-JP" sz="1200" dirty="0" smtClean="0"/>
          </a:p>
          <a:p>
            <a:r>
              <a:rPr kumimoji="1" lang="ja-JP" altLang="en-US" sz="1200" dirty="0" smtClean="0"/>
              <a:t>できることはしますよ！</a:t>
            </a:r>
            <a:endParaRPr kumimoji="1" lang="ja-JP" altLang="en-US" sz="1200" dirty="0"/>
          </a:p>
        </p:txBody>
      </p:sp>
      <p:sp>
        <p:nvSpPr>
          <p:cNvPr id="16" name="テキスト ボックス 15"/>
          <p:cNvSpPr txBox="1"/>
          <p:nvPr/>
        </p:nvSpPr>
        <p:spPr>
          <a:xfrm>
            <a:off x="2276872" y="4572000"/>
            <a:ext cx="1584176" cy="649188"/>
          </a:xfrm>
          <a:prstGeom prst="wedgeEllipseCallout">
            <a:avLst>
              <a:gd name="adj1" fmla="val -63440"/>
              <a:gd name="adj2" fmla="val 33754"/>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自分からは頼みにくいなあ</a:t>
            </a:r>
            <a:endParaRPr kumimoji="1" lang="ja-JP" altLang="en-US" sz="1200" dirty="0"/>
          </a:p>
        </p:txBody>
      </p:sp>
      <p:sp>
        <p:nvSpPr>
          <p:cNvPr id="17" name="テキスト ボックス 16"/>
          <p:cNvSpPr txBox="1"/>
          <p:nvPr/>
        </p:nvSpPr>
        <p:spPr>
          <a:xfrm>
            <a:off x="4365104" y="4455224"/>
            <a:ext cx="1872569" cy="908864"/>
          </a:xfrm>
          <a:prstGeom prst="wedgeEllipseCallout">
            <a:avLst>
              <a:gd name="adj1" fmla="val -69148"/>
              <a:gd name="adj2" fmla="val -27656"/>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だれに頼んだらいいのかわからない</a:t>
            </a:r>
            <a:endParaRPr kumimoji="1" lang="ja-JP" altLang="en-US" sz="1200" dirty="0"/>
          </a:p>
        </p:txBody>
      </p:sp>
      <p:sp>
        <p:nvSpPr>
          <p:cNvPr id="18" name="テキスト ボックス 17"/>
          <p:cNvSpPr txBox="1"/>
          <p:nvPr/>
        </p:nvSpPr>
        <p:spPr>
          <a:xfrm>
            <a:off x="2636912" y="5760960"/>
            <a:ext cx="1630764" cy="908864"/>
          </a:xfrm>
          <a:prstGeom prst="wedgeEllipseCallout">
            <a:avLst>
              <a:gd name="adj1" fmla="val 71381"/>
              <a:gd name="adj2" fmla="val 24608"/>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200" dirty="0"/>
              <a:t>どう</a:t>
            </a:r>
            <a:r>
              <a:rPr lang="ja-JP" altLang="en-US" sz="1200" dirty="0" smtClean="0"/>
              <a:t>やったら力になれるんだろう？</a:t>
            </a:r>
            <a:endParaRPr kumimoji="1" lang="ja-JP" altLang="en-US" sz="1200" dirty="0"/>
          </a:p>
        </p:txBody>
      </p:sp>
      <p:pic>
        <p:nvPicPr>
          <p:cNvPr id="1034" name="Picture 10" descr="C:\Users\1334ic\Desktop\komatta_wom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4103" y="5720954"/>
            <a:ext cx="1014460" cy="101446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1334ic\Desktop\komatta_ma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8796" y="5720954"/>
            <a:ext cx="1014460" cy="101446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332295" y="5760960"/>
            <a:ext cx="1872569" cy="908864"/>
          </a:xfrm>
          <a:prstGeom prst="wedgeEllipseCallout">
            <a:avLst>
              <a:gd name="adj1" fmla="val 70371"/>
              <a:gd name="adj2" fmla="val -22430"/>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200" dirty="0"/>
              <a:t>どこ</a:t>
            </a:r>
            <a:r>
              <a:rPr lang="ja-JP" altLang="en-US" sz="1200" dirty="0" smtClean="0"/>
              <a:t>に困っている人がいるのかわからない</a:t>
            </a:r>
            <a:endParaRPr kumimoji="1" lang="ja-JP" altLang="en-US" sz="1200" dirty="0"/>
          </a:p>
        </p:txBody>
      </p:sp>
      <p:sp>
        <p:nvSpPr>
          <p:cNvPr id="22" name="テキスト ボックス 21"/>
          <p:cNvSpPr txBox="1"/>
          <p:nvPr/>
        </p:nvSpPr>
        <p:spPr>
          <a:xfrm>
            <a:off x="395047" y="6876256"/>
            <a:ext cx="6058289" cy="1508105"/>
          </a:xfrm>
          <a:prstGeom prst="rect">
            <a:avLst/>
          </a:prstGeom>
          <a:noFill/>
        </p:spPr>
        <p:txBody>
          <a:bodyPr wrap="square" rtlCol="0">
            <a:spAutoFit/>
          </a:bodyPr>
          <a:lstStyle/>
          <a:p>
            <a:r>
              <a:rPr kumimoji="1" lang="ja-JP" altLang="en-US" sz="1200" dirty="0" smtClean="0"/>
              <a:t>近くに住んでいる人同士であっても、このような状況になっています。</a:t>
            </a:r>
            <a:endParaRPr kumimoji="1" lang="en-US" altLang="ja-JP" sz="1200" dirty="0" smtClean="0"/>
          </a:p>
          <a:p>
            <a:endParaRPr lang="en-US" altLang="ja-JP" sz="1200" dirty="0"/>
          </a:p>
          <a:p>
            <a:endParaRPr kumimoji="1" lang="en-US" altLang="ja-JP" sz="1200" dirty="0" smtClean="0"/>
          </a:p>
          <a:p>
            <a:r>
              <a:rPr lang="ja-JP" altLang="en-US" sz="1400" dirty="0" smtClean="0"/>
              <a:t>　要配慮者を</a:t>
            </a:r>
            <a:r>
              <a:rPr lang="ja-JP" altLang="en-US" sz="1400" dirty="0"/>
              <a:t>災害から守るために地域の人ができることのうち、最も重要なことは</a:t>
            </a:r>
            <a:r>
              <a:rPr lang="ja-JP" altLang="en-US" sz="1400" dirty="0" smtClean="0"/>
              <a:t>、支援</a:t>
            </a:r>
            <a:r>
              <a:rPr lang="ja-JP" altLang="en-US" sz="1400" dirty="0"/>
              <a:t>を要する人がどこに住み、どのような状況にあり、どのような支援が必要であるかという基本的な情報を、日頃から把握しておくことです</a:t>
            </a:r>
            <a:r>
              <a:rPr lang="ja-JP" altLang="en-US" sz="1400" dirty="0" smtClean="0"/>
              <a:t>。</a:t>
            </a:r>
            <a:endParaRPr kumimoji="1" lang="ja-JP" altLang="en-US" sz="1200" dirty="0"/>
          </a:p>
        </p:txBody>
      </p:sp>
      <p:sp>
        <p:nvSpPr>
          <p:cNvPr id="20"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a:solidFill>
                  <a:schemeClr val="bg1"/>
                </a:solidFill>
              </a:rPr>
              <a:t>4</a:t>
            </a:r>
            <a:endParaRPr kumimoji="1" lang="ja-JP" altLang="en-US" dirty="0">
              <a:solidFill>
                <a:schemeClr val="bg1"/>
              </a:solidFill>
            </a:endParaRPr>
          </a:p>
        </p:txBody>
      </p:sp>
    </p:spTree>
    <p:extLst>
      <p:ext uri="{BB962C8B-B14F-4D97-AF65-F5344CB8AC3E}">
        <p14:creationId xmlns:p14="http://schemas.microsoft.com/office/powerpoint/2010/main" val="328705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3417263" y="4178635"/>
            <a:ext cx="2203807" cy="510778"/>
          </a:xfrm>
          <a:prstGeom prst="flowChartAlternateProcess">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申請書の情報から名簿などを作ります</a:t>
            </a:r>
            <a:endParaRPr kumimoji="1" lang="ja-JP" altLang="en-US" sz="1200" dirty="0"/>
          </a:p>
        </p:txBody>
      </p:sp>
      <p:sp>
        <p:nvSpPr>
          <p:cNvPr id="8" name="テキスト ボックス 7"/>
          <p:cNvSpPr txBox="1"/>
          <p:nvPr/>
        </p:nvSpPr>
        <p:spPr>
          <a:xfrm>
            <a:off x="332656" y="307846"/>
            <a:ext cx="6192688" cy="1200329"/>
          </a:xfrm>
          <a:prstGeom prst="rect">
            <a:avLst/>
          </a:prstGeom>
          <a:noFill/>
        </p:spPr>
        <p:txBody>
          <a:bodyPr wrap="square" rtlCol="0">
            <a:spAutoFit/>
          </a:bodyPr>
          <a:lstStyle/>
          <a:p>
            <a:r>
              <a:rPr lang="ja-JP" altLang="en-US" sz="1400" dirty="0" smtClean="0"/>
              <a:t>　そこで、長岡京</a:t>
            </a:r>
            <a:r>
              <a:rPr lang="en-US" altLang="ja-JP" sz="1400" dirty="0" smtClean="0"/>
              <a:t>市</a:t>
            </a:r>
            <a:r>
              <a:rPr lang="ja-JP" altLang="ja-JP" sz="1400" dirty="0" smtClean="0"/>
              <a:t>では</a:t>
            </a:r>
            <a:r>
              <a:rPr lang="ja-JP" altLang="en-US" sz="1400" dirty="0" smtClean="0"/>
              <a:t>、災害が発生する恐れのある時</a:t>
            </a:r>
            <a:r>
              <a:rPr lang="ja-JP" altLang="en-US" sz="1400" dirty="0"/>
              <a:t>の</a:t>
            </a:r>
            <a:r>
              <a:rPr lang="ja-JP" altLang="en-US" sz="1400" dirty="0" smtClean="0"/>
              <a:t>連絡</a:t>
            </a:r>
            <a:r>
              <a:rPr lang="ja-JP" altLang="ja-JP" sz="1400" dirty="0" smtClean="0"/>
              <a:t>や</a:t>
            </a:r>
            <a:r>
              <a:rPr lang="ja-JP" altLang="en-US" sz="1400" dirty="0"/>
              <a:t>災</a:t>
            </a:r>
            <a:r>
              <a:rPr lang="en-US" altLang="ja-JP" sz="1400" dirty="0"/>
              <a:t>害</a:t>
            </a:r>
            <a:r>
              <a:rPr lang="ja-JP" altLang="ja-JP" sz="1400" dirty="0"/>
              <a:t>が</a:t>
            </a:r>
            <a:r>
              <a:rPr lang="en-US" altLang="ja-JP" sz="1400" dirty="0"/>
              <a:t>起</a:t>
            </a:r>
            <a:r>
              <a:rPr lang="ja-JP" altLang="ja-JP" sz="1400" dirty="0"/>
              <a:t>こった</a:t>
            </a:r>
            <a:r>
              <a:rPr lang="en-US" altLang="ja-JP" sz="1400" dirty="0"/>
              <a:t>際</a:t>
            </a:r>
            <a:r>
              <a:rPr lang="ja-JP" altLang="ja-JP" sz="1400" dirty="0"/>
              <a:t>の</a:t>
            </a:r>
            <a:r>
              <a:rPr lang="ja-JP" altLang="en-US" sz="1400" dirty="0"/>
              <a:t>避難</a:t>
            </a:r>
            <a:r>
              <a:rPr lang="ja-JP" altLang="ja-JP" sz="1400" dirty="0"/>
              <a:t>などの</a:t>
            </a:r>
            <a:r>
              <a:rPr lang="ja-JP" altLang="en-US" sz="1400" dirty="0"/>
              <a:t>手</a:t>
            </a:r>
            <a:r>
              <a:rPr lang="en-US" altLang="ja-JP" sz="1400" dirty="0"/>
              <a:t>助</a:t>
            </a:r>
            <a:r>
              <a:rPr lang="ja-JP" altLang="ja-JP" sz="1400" dirty="0" smtClean="0"/>
              <a:t>けが</a:t>
            </a:r>
            <a:r>
              <a:rPr lang="ja-JP" altLang="en-US" sz="1400" dirty="0"/>
              <a:t>「</a:t>
            </a:r>
            <a:r>
              <a:rPr lang="ja-JP" altLang="en-US" sz="1400" dirty="0" smtClean="0"/>
              <a:t>地域</a:t>
            </a:r>
            <a:r>
              <a:rPr lang="ja-JP" altLang="ja-JP" sz="1400" dirty="0"/>
              <a:t>の</a:t>
            </a:r>
            <a:r>
              <a:rPr lang="en-US" altLang="ja-JP" sz="1400" dirty="0"/>
              <a:t>中</a:t>
            </a:r>
            <a:r>
              <a:rPr lang="ja-JP" altLang="ja-JP" sz="1400" dirty="0"/>
              <a:t>で</a:t>
            </a:r>
            <a:r>
              <a:rPr lang="ja-JP" altLang="en-US" sz="1400" dirty="0"/>
              <a:t>速やかに</a:t>
            </a:r>
            <a:r>
              <a:rPr lang="en-US" altLang="ja-JP" sz="1400" dirty="0"/>
              <a:t>行</a:t>
            </a:r>
            <a:r>
              <a:rPr lang="ja-JP" altLang="ja-JP" sz="1400" dirty="0"/>
              <a:t>われるためのしくみ」を</a:t>
            </a:r>
            <a:r>
              <a:rPr lang="ja-JP" altLang="en-US" sz="1400" dirty="0"/>
              <a:t>市民</a:t>
            </a:r>
            <a:r>
              <a:rPr lang="ja-JP" altLang="ja-JP" sz="1400" dirty="0"/>
              <a:t>のみなさんとともにつくりたいと</a:t>
            </a:r>
            <a:r>
              <a:rPr lang="en-US" altLang="ja-JP" sz="1400" dirty="0"/>
              <a:t>考</a:t>
            </a:r>
            <a:r>
              <a:rPr lang="ja-JP" altLang="ja-JP" sz="1400" dirty="0"/>
              <a:t>えています</a:t>
            </a:r>
            <a:r>
              <a:rPr lang="ja-JP" altLang="ja-JP" sz="1400" dirty="0" smtClean="0"/>
              <a:t>。</a:t>
            </a:r>
            <a:endParaRPr lang="en-US" altLang="ja-JP" sz="1400" dirty="0" smtClean="0"/>
          </a:p>
          <a:p>
            <a:endParaRPr lang="en-US" altLang="ja-JP" sz="1400" dirty="0" smtClean="0"/>
          </a:p>
          <a:p>
            <a:pPr algn="ctr"/>
            <a:r>
              <a:rPr lang="en-US" altLang="ja-JP" sz="1600" dirty="0" smtClean="0"/>
              <a:t>【</a:t>
            </a:r>
            <a:r>
              <a:rPr lang="ja-JP" altLang="en-US" sz="1600" dirty="0" smtClean="0"/>
              <a:t>しくみのイメージ</a:t>
            </a:r>
            <a:r>
              <a:rPr lang="en-US" altLang="ja-JP" sz="1600" dirty="0"/>
              <a:t>】</a:t>
            </a:r>
          </a:p>
        </p:txBody>
      </p:sp>
      <p:pic>
        <p:nvPicPr>
          <p:cNvPr id="3075" name="Picture 3" descr="C:\Users\1334ic\Desktop\shinpai_obaas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1515533"/>
            <a:ext cx="1040243" cy="10402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1334ic\Desktop\shinpai_ojiis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194" y="1515532"/>
            <a:ext cx="1040243" cy="104024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492535" y="1547664"/>
            <a:ext cx="2232609" cy="908864"/>
          </a:xfrm>
          <a:prstGeom prst="wedgeEllipseCallout">
            <a:avLst>
              <a:gd name="adj1" fmla="val -64074"/>
              <a:gd name="adj2" fmla="val 15462"/>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災害が起こったとき不安。一人では避難できないし</a:t>
            </a:r>
            <a:r>
              <a:rPr kumimoji="1" lang="en-US" altLang="ja-JP" sz="1200" dirty="0" smtClean="0"/>
              <a:t>…</a:t>
            </a:r>
            <a:endParaRPr kumimoji="1" lang="ja-JP" altLang="en-US" sz="1200" dirty="0"/>
          </a:p>
        </p:txBody>
      </p:sp>
      <p:pic>
        <p:nvPicPr>
          <p:cNvPr id="3077" name="Picture 5" descr="C:\Users\1334ic\Desktop\building_shiyakusy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8056" y="3099048"/>
            <a:ext cx="1256928" cy="125692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404664" y="3259445"/>
            <a:ext cx="1407489" cy="1168539"/>
          </a:xfrm>
          <a:prstGeom prst="wedgeEllipseCallout">
            <a:avLst>
              <a:gd name="adj1" fmla="val 69431"/>
              <a:gd name="adj2" fmla="val -2954"/>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制度があります</a:t>
            </a:r>
            <a:endParaRPr kumimoji="1" lang="en-US" altLang="ja-JP" sz="1200" dirty="0" smtClean="0"/>
          </a:p>
          <a:p>
            <a:r>
              <a:rPr kumimoji="1" lang="ja-JP" altLang="en-US" sz="1200" dirty="0" smtClean="0"/>
              <a:t>申請してください</a:t>
            </a:r>
            <a:endParaRPr kumimoji="1" lang="ja-JP" altLang="en-US" sz="1200" dirty="0"/>
          </a:p>
        </p:txBody>
      </p:sp>
      <p:pic>
        <p:nvPicPr>
          <p:cNvPr id="16" name="Picture 4" descr="http://3.bp.blogspot.com/-tGdGcQkBTR8/VaMNkr7rsxI/AAAAAAAAvZk/iaAJaehHSuA/s800/man_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821" y="1577731"/>
            <a:ext cx="977631" cy="9776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4.bp.blogspot.com/-lHlcU1zWtXA/VaMN1IhzCGI/AAAAAAAAveY/LTzPEbolxZE/s800/woman_6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5452" y="1577731"/>
            <a:ext cx="975916" cy="97763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982859" y="2618140"/>
            <a:ext cx="1524655" cy="306467"/>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ja-JP" altLang="en-US" sz="1200" b="1" dirty="0" smtClean="0"/>
              <a:t>民生児童委員</a:t>
            </a:r>
            <a:endParaRPr kumimoji="1" lang="en-US" altLang="ja-JP" sz="1200" b="1" dirty="0" smtClean="0"/>
          </a:p>
        </p:txBody>
      </p:sp>
      <p:sp>
        <p:nvSpPr>
          <p:cNvPr id="9" name="左右矢印 8"/>
          <p:cNvSpPr/>
          <p:nvPr/>
        </p:nvSpPr>
        <p:spPr>
          <a:xfrm>
            <a:off x="2492896" y="2555776"/>
            <a:ext cx="2059519" cy="236311"/>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1" name="右矢印 20"/>
          <p:cNvSpPr/>
          <p:nvPr/>
        </p:nvSpPr>
        <p:spPr>
          <a:xfrm rot="8580359">
            <a:off x="3348575" y="3341439"/>
            <a:ext cx="764647" cy="2278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3078" name="Picture 6" descr="C:\Users\1334ic\Desktop\maruhi_gokuhibunsy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1048" y="3206851"/>
            <a:ext cx="932238" cy="1005109"/>
          </a:xfrm>
          <a:prstGeom prst="rect">
            <a:avLst/>
          </a:prstGeom>
          <a:noFill/>
          <a:extLst>
            <a:ext uri="{909E8E84-426E-40DD-AFC4-6F175D3DCCD1}">
              <a14:hiddenFill xmlns:a14="http://schemas.microsoft.com/office/drawing/2010/main">
                <a:solidFill>
                  <a:srgbClr val="FFFFFF"/>
                </a:solidFill>
              </a14:hiddenFill>
            </a:ext>
          </a:extLst>
        </p:spPr>
      </p:pic>
      <p:sp>
        <p:nvSpPr>
          <p:cNvPr id="23" name="右矢印 22"/>
          <p:cNvSpPr/>
          <p:nvPr/>
        </p:nvSpPr>
        <p:spPr>
          <a:xfrm rot="5400000">
            <a:off x="2067474" y="4205336"/>
            <a:ext cx="367378" cy="66866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025434" y="4788024"/>
            <a:ext cx="3404427" cy="715089"/>
          </a:xfrm>
          <a:prstGeom prst="flowChartAlternateProcess">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地域のみなさんで支援に必要な情報を共有して、災害のためだけでなく、日頃からの見守りなどにも活用できるようにしています</a:t>
            </a:r>
            <a:endParaRPr kumimoji="1" lang="ja-JP" altLang="en-US" sz="1200" dirty="0"/>
          </a:p>
        </p:txBody>
      </p:sp>
      <p:pic>
        <p:nvPicPr>
          <p:cNvPr id="3079" name="Picture 7" descr="C:\Users\1334ic\Desktop\placard_woman_1smi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383" y="5569682"/>
            <a:ext cx="1312659" cy="1738622"/>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586383" y="5641690"/>
            <a:ext cx="1225124" cy="510778"/>
          </a:xfrm>
          <a:prstGeom prst="flowChartAlternateProcess">
            <a:avLst/>
          </a:prstGeom>
          <a:noFill/>
          <a:ln>
            <a:solidFill>
              <a:srgbClr val="FFFFFF">
                <a:alpha val="0"/>
              </a:srgb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①名簿の</a:t>
            </a:r>
            <a:endParaRPr kumimoji="1" lang="en-US" altLang="ja-JP" sz="1200" dirty="0" smtClean="0"/>
          </a:p>
          <a:p>
            <a:r>
              <a:rPr kumimoji="1" lang="ja-JP" altLang="en-US" sz="1200" dirty="0" smtClean="0"/>
              <a:t>　共有、更新</a:t>
            </a:r>
            <a:endParaRPr kumimoji="1" lang="ja-JP" altLang="en-US" sz="1200" dirty="0"/>
          </a:p>
        </p:txBody>
      </p:sp>
      <p:pic>
        <p:nvPicPr>
          <p:cNvPr id="3080" name="Picture 8" descr="C:\Users\1334ic\Desktop\placard_woman_4laug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66926" y="5590874"/>
            <a:ext cx="1296659" cy="171743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3422964" y="5641690"/>
            <a:ext cx="1230172" cy="510778"/>
          </a:xfrm>
          <a:prstGeom prst="flowChartAlternateProcess">
            <a:avLst/>
          </a:prstGeom>
          <a:noFill/>
          <a:ln>
            <a:solidFill>
              <a:srgbClr val="FFFFFF">
                <a:alpha val="0"/>
              </a:srgb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200" dirty="0" smtClean="0"/>
              <a:t>③災害に</a:t>
            </a:r>
            <a:endParaRPr lang="en-US" altLang="ja-JP" sz="1200" dirty="0" smtClean="0"/>
          </a:p>
          <a:p>
            <a:r>
              <a:rPr lang="ja-JP" altLang="en-US" sz="1200" dirty="0"/>
              <a:t>　</a:t>
            </a:r>
            <a:r>
              <a:rPr lang="ja-JP" altLang="en-US" sz="1200" dirty="0" smtClean="0"/>
              <a:t>備えた訓練</a:t>
            </a:r>
            <a:endParaRPr kumimoji="1" lang="ja-JP" altLang="en-US" sz="1200" dirty="0"/>
          </a:p>
        </p:txBody>
      </p:sp>
      <p:pic>
        <p:nvPicPr>
          <p:cNvPr id="3082" name="Picture 10" descr="C:\Users\1334ic\Desktop\placard_man_4laug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93872" y="5569682"/>
            <a:ext cx="1306264" cy="173015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1334ic\Desktop\placard_man_1smi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87032" y="5569682"/>
            <a:ext cx="1306264" cy="1730152"/>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4906863" y="5650361"/>
            <a:ext cx="1080120" cy="510778"/>
          </a:xfrm>
          <a:prstGeom prst="flowChartAlternateProcess">
            <a:avLst/>
          </a:prstGeom>
          <a:noFill/>
          <a:ln>
            <a:solidFill>
              <a:srgbClr val="FFFFFF">
                <a:alpha val="0"/>
              </a:srgb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200" dirty="0" smtClean="0"/>
              <a:t>④個別計画</a:t>
            </a:r>
            <a:endParaRPr lang="en-US" altLang="ja-JP" sz="1200" dirty="0" smtClean="0"/>
          </a:p>
          <a:p>
            <a:r>
              <a:rPr lang="ja-JP" altLang="en-US" sz="1200" dirty="0"/>
              <a:t>　</a:t>
            </a:r>
            <a:r>
              <a:rPr lang="ja-JP" altLang="en-US" sz="1200" dirty="0" smtClean="0"/>
              <a:t>づくり</a:t>
            </a:r>
            <a:endParaRPr kumimoji="1" lang="ja-JP" altLang="en-US" sz="1200" dirty="0"/>
          </a:p>
        </p:txBody>
      </p:sp>
      <p:sp>
        <p:nvSpPr>
          <p:cNvPr id="29" name="テキスト ボックス 28"/>
          <p:cNvSpPr txBox="1"/>
          <p:nvPr/>
        </p:nvSpPr>
        <p:spPr>
          <a:xfrm>
            <a:off x="2093253" y="5652120"/>
            <a:ext cx="1080120" cy="510778"/>
          </a:xfrm>
          <a:prstGeom prst="flowChartAlternateProcess">
            <a:avLst/>
          </a:prstGeom>
          <a:noFill/>
          <a:ln>
            <a:solidFill>
              <a:srgbClr val="FFFFFF">
                <a:alpha val="0"/>
              </a:srgb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200" dirty="0" smtClean="0"/>
              <a:t>②日頃の</a:t>
            </a:r>
            <a:endParaRPr lang="en-US" altLang="ja-JP" sz="1200" dirty="0" smtClean="0"/>
          </a:p>
          <a:p>
            <a:r>
              <a:rPr lang="ja-JP" altLang="en-US" sz="1200" dirty="0"/>
              <a:t>　</a:t>
            </a:r>
            <a:r>
              <a:rPr lang="ja-JP" altLang="en-US" sz="1200" dirty="0" smtClean="0"/>
              <a:t>見守り</a:t>
            </a:r>
            <a:endParaRPr kumimoji="1" lang="ja-JP" altLang="en-US" sz="1200" dirty="0"/>
          </a:p>
        </p:txBody>
      </p:sp>
      <p:sp>
        <p:nvSpPr>
          <p:cNvPr id="36" name="テキスト ボックス 35"/>
          <p:cNvSpPr txBox="1"/>
          <p:nvPr/>
        </p:nvSpPr>
        <p:spPr>
          <a:xfrm>
            <a:off x="617498" y="7380312"/>
            <a:ext cx="2163430"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200" dirty="0" smtClean="0"/>
              <a:t>支援する近所の人</a:t>
            </a:r>
            <a:endParaRPr kumimoji="1" lang="ja-JP" altLang="en-US" sz="1200" dirty="0"/>
          </a:p>
        </p:txBody>
      </p:sp>
      <p:sp>
        <p:nvSpPr>
          <p:cNvPr id="37" name="テキスト ボックス 36"/>
          <p:cNvSpPr txBox="1"/>
          <p:nvPr/>
        </p:nvSpPr>
        <p:spPr>
          <a:xfrm>
            <a:off x="4630781" y="8028384"/>
            <a:ext cx="1894563"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200" dirty="0" smtClean="0"/>
              <a:t>福祉の専門職員</a:t>
            </a:r>
            <a:endParaRPr kumimoji="1" lang="ja-JP" altLang="en-US" sz="1200" dirty="0"/>
          </a:p>
        </p:txBody>
      </p:sp>
      <p:sp>
        <p:nvSpPr>
          <p:cNvPr id="38" name="テキスト ボックス 37"/>
          <p:cNvSpPr txBox="1"/>
          <p:nvPr/>
        </p:nvSpPr>
        <p:spPr>
          <a:xfrm>
            <a:off x="4941168" y="7405040"/>
            <a:ext cx="1608038"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民生児童委員</a:t>
            </a:r>
            <a:endParaRPr kumimoji="1" lang="ja-JP" altLang="en-US" sz="1200" dirty="0"/>
          </a:p>
        </p:txBody>
      </p:sp>
      <p:sp>
        <p:nvSpPr>
          <p:cNvPr id="39" name="テキスト ボックス 38"/>
          <p:cNvSpPr txBox="1"/>
          <p:nvPr/>
        </p:nvSpPr>
        <p:spPr>
          <a:xfrm>
            <a:off x="1412776" y="7884368"/>
            <a:ext cx="1490980"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200" dirty="0" smtClean="0"/>
              <a:t>自主防災会</a:t>
            </a:r>
            <a:endParaRPr kumimoji="1" lang="ja-JP" altLang="en-US" sz="1200" dirty="0"/>
          </a:p>
        </p:txBody>
      </p:sp>
      <p:sp>
        <p:nvSpPr>
          <p:cNvPr id="40" name="テキスト ボックス 39"/>
          <p:cNvSpPr txBox="1"/>
          <p:nvPr/>
        </p:nvSpPr>
        <p:spPr>
          <a:xfrm>
            <a:off x="404664" y="7884368"/>
            <a:ext cx="1005192" cy="389513"/>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200" dirty="0" smtClean="0"/>
              <a:t>自治会</a:t>
            </a:r>
            <a:endParaRPr kumimoji="1" lang="ja-JP" altLang="en-US" sz="1200" dirty="0"/>
          </a:p>
        </p:txBody>
      </p:sp>
      <p:pic>
        <p:nvPicPr>
          <p:cNvPr id="3083" name="Picture 11" descr="C:\Users\1334ic\Desktop\pose_anshin_obaasa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5024" y="7236296"/>
            <a:ext cx="1100410" cy="110041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1334ic\Desktop\kurumaisu_ojiisan4_laugh.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25435" y="7236296"/>
            <a:ext cx="763605" cy="120728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r>
              <a:rPr kumimoji="1" lang="en-US" altLang="ja-JP" dirty="0" smtClean="0"/>
              <a:t>5</a:t>
            </a:r>
          </a:p>
        </p:txBody>
      </p:sp>
      <p:sp>
        <p:nvSpPr>
          <p:cNvPr id="34" name="テキスト ボックス 33"/>
          <p:cNvSpPr txBox="1"/>
          <p:nvPr/>
        </p:nvSpPr>
        <p:spPr>
          <a:xfrm>
            <a:off x="5013065" y="2981102"/>
            <a:ext cx="1524655" cy="510778"/>
          </a:xfrm>
          <a:prstGeom prst="flowChartAlternateProcess">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dirty="0" smtClean="0"/>
              <a:t>訪問して申請手続きを支援します</a:t>
            </a:r>
            <a:endParaRPr kumimoji="1" lang="ja-JP" altLang="en-US" sz="1200" dirty="0"/>
          </a:p>
        </p:txBody>
      </p:sp>
      <p:sp>
        <p:nvSpPr>
          <p:cNvPr id="35" name="テキスト ボックス 34"/>
          <p:cNvSpPr txBox="1"/>
          <p:nvPr/>
        </p:nvSpPr>
        <p:spPr>
          <a:xfrm>
            <a:off x="404665" y="4822075"/>
            <a:ext cx="2376264" cy="64698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ja-JP" altLang="en-US" sz="1600" b="1" dirty="0" smtClean="0"/>
              <a:t>地域の自治会、</a:t>
            </a:r>
            <a:endParaRPr kumimoji="1" lang="en-US" altLang="ja-JP" sz="1600" b="1" dirty="0" smtClean="0"/>
          </a:p>
          <a:p>
            <a:pPr algn="ctr"/>
            <a:r>
              <a:rPr kumimoji="1" lang="ja-JP" altLang="en-US" sz="1600" b="1" dirty="0" smtClean="0"/>
              <a:t>自主防災会など</a:t>
            </a:r>
            <a:endParaRPr kumimoji="1" lang="en-US" altLang="ja-JP" sz="1600" b="1" dirty="0" smtClean="0"/>
          </a:p>
        </p:txBody>
      </p:sp>
      <p:sp>
        <p:nvSpPr>
          <p:cNvPr id="41" name="テキスト ボックス 40"/>
          <p:cNvSpPr txBox="1"/>
          <p:nvPr/>
        </p:nvSpPr>
        <p:spPr>
          <a:xfrm>
            <a:off x="476672" y="2627784"/>
            <a:ext cx="1524655" cy="306467"/>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ja-JP" altLang="en-US" sz="1200" b="1" dirty="0" smtClean="0"/>
              <a:t>災害時要配慮者</a:t>
            </a:r>
            <a:endParaRPr kumimoji="1" lang="en-US" altLang="ja-JP" sz="1200" b="1" dirty="0" smtClean="0"/>
          </a:p>
        </p:txBody>
      </p:sp>
    </p:spTree>
    <p:extLst>
      <p:ext uri="{BB962C8B-B14F-4D97-AF65-F5344CB8AC3E}">
        <p14:creationId xmlns:p14="http://schemas.microsoft.com/office/powerpoint/2010/main" val="73425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560" y="467544"/>
            <a:ext cx="6400800" cy="864096"/>
          </a:xfrm>
        </p:spPr>
        <p:txBody>
          <a:bodyPr>
            <a:normAutofit fontScale="90000"/>
          </a:bodyPr>
          <a:lstStyle/>
          <a:p>
            <a:pPr algn="l"/>
            <a:r>
              <a:rPr lang="ja-JP" altLang="en-US" sz="2800" dirty="0">
                <a:solidFill>
                  <a:schemeClr val="tx1"/>
                </a:solidFill>
              </a:rPr>
              <a:t>③</a:t>
            </a:r>
            <a:r>
              <a:rPr lang="ja-JP" altLang="en-US" sz="2800" dirty="0" smtClean="0">
                <a:solidFill>
                  <a:schemeClr val="tx1"/>
                </a:solidFill>
              </a:rPr>
              <a:t>　</a:t>
            </a:r>
            <a:r>
              <a:rPr lang="ja-JP" altLang="ja-JP" sz="2800" dirty="0">
                <a:solidFill>
                  <a:schemeClr val="tx1"/>
                </a:solidFill>
              </a:rPr>
              <a:t>災害への備えから発災まで</a:t>
            </a:r>
            <a:r>
              <a:rPr lang="ja-JP" altLang="ja-JP" sz="2800" dirty="0" smtClean="0">
                <a:solidFill>
                  <a:schemeClr val="tx1"/>
                </a:solidFill>
              </a:rPr>
              <a:t>、</a:t>
            </a:r>
            <a:r>
              <a:rPr lang="en-US" altLang="ja-JP" sz="2800" dirty="0" smtClean="0">
                <a:solidFill>
                  <a:schemeClr val="tx1"/>
                </a:solidFill>
              </a:rPr>
              <a:t/>
            </a:r>
            <a:br>
              <a:rPr lang="en-US" altLang="ja-JP" sz="2800" dirty="0" smtClean="0">
                <a:solidFill>
                  <a:schemeClr val="tx1"/>
                </a:solidFill>
              </a:rPr>
            </a:br>
            <a:r>
              <a:rPr lang="ja-JP" altLang="en-US" sz="2800" dirty="0">
                <a:solidFill>
                  <a:schemeClr val="tx1"/>
                </a:solidFill>
              </a:rPr>
              <a:t>　</a:t>
            </a:r>
            <a:r>
              <a:rPr lang="ja-JP" altLang="en-US" sz="2800" dirty="0" smtClean="0">
                <a:solidFill>
                  <a:schemeClr val="tx1"/>
                </a:solidFill>
              </a:rPr>
              <a:t>　</a:t>
            </a:r>
            <a:r>
              <a:rPr lang="ja-JP" altLang="ja-JP" sz="2800" dirty="0" smtClean="0">
                <a:solidFill>
                  <a:schemeClr val="tx1"/>
                </a:solidFill>
              </a:rPr>
              <a:t>それぞれ</a:t>
            </a:r>
            <a:r>
              <a:rPr lang="ja-JP" altLang="ja-JP" sz="2800" dirty="0">
                <a:solidFill>
                  <a:schemeClr val="tx1"/>
                </a:solidFill>
              </a:rPr>
              <a:t>の</a:t>
            </a:r>
            <a:r>
              <a:rPr lang="ja-JP" altLang="ja-JP" sz="2800" dirty="0" smtClean="0">
                <a:solidFill>
                  <a:schemeClr val="tx1"/>
                </a:solidFill>
              </a:rPr>
              <a:t>役割</a:t>
            </a:r>
            <a:endParaRPr kumimoji="1" lang="ja-JP" altLang="en-US" sz="2800" dirty="0">
              <a:solidFill>
                <a:schemeClr val="tx1"/>
              </a:solidFill>
            </a:endParaRPr>
          </a:p>
        </p:txBody>
      </p:sp>
      <p:sp>
        <p:nvSpPr>
          <p:cNvPr id="3" name="コンテンツ プレースホルダー 2"/>
          <p:cNvSpPr>
            <a:spLocks noGrp="1"/>
          </p:cNvSpPr>
          <p:nvPr>
            <p:ph sz="quarter" idx="1"/>
          </p:nvPr>
        </p:nvSpPr>
        <p:spPr>
          <a:xfrm>
            <a:off x="620688" y="2627784"/>
            <a:ext cx="5904656" cy="6060866"/>
          </a:xfrm>
        </p:spPr>
        <p:txBody>
          <a:bodyPr>
            <a:normAutofit lnSpcReduction="10000"/>
          </a:bodyPr>
          <a:lstStyle/>
          <a:p>
            <a:pPr marL="0" indent="0">
              <a:buNone/>
            </a:pPr>
            <a:r>
              <a:rPr lang="ja-JP" altLang="en-US" sz="1600" b="1" dirty="0" smtClean="0"/>
              <a:t>（１）自治会、自主防災会の役割</a:t>
            </a:r>
            <a:endParaRPr lang="en-US" altLang="ja-JP" sz="1600" b="1" dirty="0" smtClean="0"/>
          </a:p>
          <a:p>
            <a:pPr marL="0" indent="0">
              <a:buNone/>
            </a:pPr>
            <a:endParaRPr lang="en-US" altLang="ja-JP" sz="1400" dirty="0"/>
          </a:p>
          <a:p>
            <a:pPr marL="0" indent="0">
              <a:lnSpc>
                <a:spcPct val="160000"/>
              </a:lnSpc>
              <a:buNone/>
            </a:pPr>
            <a:endParaRPr lang="en-US" altLang="ja-JP" sz="1400" dirty="0" smtClean="0"/>
          </a:p>
          <a:p>
            <a:pPr marL="0" indent="0">
              <a:buNone/>
            </a:pPr>
            <a:r>
              <a:rPr lang="ja-JP" altLang="en-US" sz="1400" dirty="0" smtClean="0"/>
              <a:t>①自治会内の回覧などにより、支援が必要な方に対し、制度への申請に</a:t>
            </a:r>
            <a:endParaRPr lang="en-US" altLang="ja-JP" sz="1400" dirty="0" smtClean="0"/>
          </a:p>
          <a:p>
            <a:pPr marL="0" indent="0">
              <a:buNone/>
            </a:pPr>
            <a:r>
              <a:rPr lang="ja-JP" altLang="en-US" sz="1400" dirty="0" smtClean="0"/>
              <a:t>　ついて周知・</a:t>
            </a:r>
            <a:r>
              <a:rPr lang="ja-JP" altLang="en-US" sz="1400" dirty="0"/>
              <a:t>案内</a:t>
            </a:r>
            <a:r>
              <a:rPr lang="ja-JP" altLang="en-US" sz="1400" dirty="0" smtClean="0"/>
              <a:t>を行ってください。</a:t>
            </a:r>
            <a:endParaRPr lang="en-US" altLang="ja-JP" sz="1400" dirty="0" smtClean="0"/>
          </a:p>
          <a:p>
            <a:pPr marL="0" indent="0">
              <a:buNone/>
            </a:pPr>
            <a:endParaRPr lang="en-US" altLang="ja-JP" sz="1400" dirty="0" smtClean="0"/>
          </a:p>
          <a:p>
            <a:pPr marL="0" indent="0">
              <a:buNone/>
            </a:pPr>
            <a:r>
              <a:rPr lang="ja-JP" altLang="en-US" sz="1600" b="1" dirty="0"/>
              <a:t>（２</a:t>
            </a:r>
            <a:r>
              <a:rPr lang="ja-JP" altLang="en-US" sz="1600" b="1" dirty="0" smtClean="0"/>
              <a:t>）民生児童委員の役割</a:t>
            </a:r>
            <a:endParaRPr lang="en-US" altLang="ja-JP" sz="1600" b="1" dirty="0" smtClean="0"/>
          </a:p>
          <a:p>
            <a:pPr marL="0" indent="0">
              <a:buNone/>
            </a:pPr>
            <a:endParaRPr lang="en-US" altLang="ja-JP" sz="1400" dirty="0" smtClean="0"/>
          </a:p>
          <a:p>
            <a:pPr marL="0" indent="0">
              <a:buNone/>
            </a:pPr>
            <a:endParaRPr lang="en-US" altLang="ja-JP" sz="1400" dirty="0" smtClean="0"/>
          </a:p>
          <a:p>
            <a:pPr marL="0" indent="0">
              <a:lnSpc>
                <a:spcPts val="1000"/>
              </a:lnSpc>
              <a:buNone/>
            </a:pPr>
            <a:endParaRPr lang="en-US" altLang="ja-JP" sz="1400" dirty="0" smtClean="0"/>
          </a:p>
          <a:p>
            <a:pPr marL="0" indent="0">
              <a:buNone/>
            </a:pPr>
            <a:r>
              <a:rPr lang="ja-JP" altLang="en-US" sz="1400" dirty="0" smtClean="0"/>
              <a:t>①市から情報提供される申請希望者や、委員自身が把握する支援が必要</a:t>
            </a:r>
            <a:endParaRPr lang="en-US" altLang="ja-JP" sz="1400" dirty="0" smtClean="0"/>
          </a:p>
          <a:p>
            <a:pPr marL="0" indent="0">
              <a:buNone/>
            </a:pPr>
            <a:r>
              <a:rPr lang="ja-JP" altLang="en-US" sz="1400" dirty="0"/>
              <a:t>　</a:t>
            </a:r>
            <a:r>
              <a:rPr lang="ja-JP" altLang="en-US" sz="1400" dirty="0" smtClean="0"/>
              <a:t>な方に対して、個別訪問により、制度の説明や申請書兼台帳の記入を</a:t>
            </a:r>
            <a:endParaRPr lang="en-US" altLang="ja-JP" sz="1400" dirty="0" smtClean="0"/>
          </a:p>
          <a:p>
            <a:pPr marL="0" indent="0">
              <a:buNone/>
            </a:pPr>
            <a:r>
              <a:rPr lang="ja-JP" altLang="en-US" sz="1400" dirty="0"/>
              <a:t>　</a:t>
            </a:r>
            <a:r>
              <a:rPr lang="ja-JP" altLang="en-US" sz="1400" dirty="0" smtClean="0"/>
              <a:t>支援してください。</a:t>
            </a:r>
            <a:endParaRPr lang="en-US" altLang="ja-JP" sz="1400" dirty="0" smtClean="0"/>
          </a:p>
          <a:p>
            <a:pPr marL="0" indent="0">
              <a:buNone/>
            </a:pPr>
            <a:r>
              <a:rPr lang="ja-JP" altLang="en-US" sz="1400" dirty="0" smtClean="0"/>
              <a:t>②避難支援者の記載は必須ではありませんが、なるべく災害時要配慮者</a:t>
            </a:r>
            <a:endParaRPr lang="en-US" altLang="ja-JP" sz="1400" dirty="0" smtClean="0"/>
          </a:p>
          <a:p>
            <a:pPr marL="0" indent="0">
              <a:buNone/>
            </a:pPr>
            <a:r>
              <a:rPr lang="ja-JP" altLang="en-US" sz="1400" dirty="0"/>
              <a:t>　</a:t>
            </a:r>
            <a:r>
              <a:rPr lang="ja-JP" altLang="en-US" sz="1400" dirty="0" smtClean="0"/>
              <a:t>本人の意向に沿うように、選定にご協力ください。</a:t>
            </a:r>
            <a:endParaRPr lang="en-US" altLang="ja-JP" sz="1400" dirty="0" smtClean="0"/>
          </a:p>
          <a:p>
            <a:pPr marL="0" indent="0">
              <a:buNone/>
            </a:pPr>
            <a:r>
              <a:rPr lang="ja-JP" altLang="en-US" sz="1400" dirty="0" smtClean="0"/>
              <a:t>③申請書兼台帳のうち「１枚目　市提出分」のみ、市役所へ提出してく</a:t>
            </a:r>
            <a:endParaRPr lang="en-US" altLang="ja-JP" sz="1400" dirty="0" smtClean="0"/>
          </a:p>
          <a:p>
            <a:pPr marL="0" indent="0">
              <a:buNone/>
            </a:pPr>
            <a:r>
              <a:rPr lang="ja-JP" altLang="en-US" sz="1400" dirty="0"/>
              <a:t>　</a:t>
            </a:r>
            <a:r>
              <a:rPr lang="ja-JP" altLang="en-US" sz="1400" dirty="0" smtClean="0"/>
              <a:t>ださい。</a:t>
            </a:r>
            <a:endParaRPr lang="en-US" altLang="ja-JP" sz="1400" dirty="0" smtClean="0"/>
          </a:p>
          <a:p>
            <a:pPr marL="0" indent="0">
              <a:buNone/>
            </a:pPr>
            <a:endParaRPr lang="en-US" altLang="ja-JP" sz="1400" dirty="0" smtClean="0"/>
          </a:p>
          <a:p>
            <a:pPr marL="0" indent="0">
              <a:buNone/>
            </a:pPr>
            <a:r>
              <a:rPr lang="ja-JP" altLang="en-US" sz="1600" b="1" dirty="0" smtClean="0"/>
              <a:t>（</a:t>
            </a:r>
            <a:r>
              <a:rPr lang="ja-JP" altLang="en-US" sz="1600" b="1" dirty="0"/>
              <a:t>３</a:t>
            </a:r>
            <a:r>
              <a:rPr lang="ja-JP" altLang="en-US" sz="1600" b="1" dirty="0" smtClean="0"/>
              <a:t>）市の役割</a:t>
            </a:r>
            <a:endParaRPr lang="en-US" altLang="ja-JP" sz="1600" b="1" dirty="0" smtClean="0"/>
          </a:p>
          <a:p>
            <a:pPr marL="0" indent="0">
              <a:lnSpc>
                <a:spcPct val="160000"/>
              </a:lnSpc>
              <a:buNone/>
            </a:pPr>
            <a:endParaRPr lang="en-US" altLang="ja-JP" sz="1400" dirty="0" smtClean="0"/>
          </a:p>
          <a:p>
            <a:pPr marL="0" indent="0">
              <a:lnSpc>
                <a:spcPts val="1000"/>
              </a:lnSpc>
              <a:buNone/>
            </a:pPr>
            <a:endParaRPr lang="en-US" altLang="ja-JP" sz="1400" dirty="0" smtClean="0"/>
          </a:p>
          <a:p>
            <a:pPr marL="0" indent="0">
              <a:buNone/>
            </a:pPr>
            <a:r>
              <a:rPr lang="ja-JP" altLang="en-US" sz="1400" dirty="0" smtClean="0"/>
              <a:t>①広報紙などにより制度や自助・互助・共助の必要性について周知・啓</a:t>
            </a:r>
            <a:endParaRPr lang="en-US" altLang="ja-JP" sz="1400" dirty="0" smtClean="0"/>
          </a:p>
          <a:p>
            <a:pPr marL="0" indent="0">
              <a:buNone/>
            </a:pPr>
            <a:r>
              <a:rPr lang="ja-JP" altLang="en-US" sz="1400" dirty="0"/>
              <a:t>　</a:t>
            </a:r>
            <a:r>
              <a:rPr lang="ja-JP" altLang="en-US" sz="1400" dirty="0" smtClean="0"/>
              <a:t>発を行うとともに、要配慮者の把握（郵送調査）と申請書などの配付</a:t>
            </a:r>
            <a:endParaRPr lang="en-US" altLang="ja-JP" sz="1400" dirty="0" smtClean="0"/>
          </a:p>
          <a:p>
            <a:pPr marL="0" indent="0">
              <a:buNone/>
            </a:pPr>
            <a:r>
              <a:rPr lang="ja-JP" altLang="en-US" sz="1400" dirty="0"/>
              <a:t>　</a:t>
            </a:r>
            <a:r>
              <a:rPr lang="ja-JP" altLang="en-US" sz="1400" dirty="0" smtClean="0"/>
              <a:t>を行います。</a:t>
            </a:r>
            <a:endParaRPr lang="en-US" altLang="ja-JP" sz="1400" dirty="0" smtClean="0"/>
          </a:p>
        </p:txBody>
      </p:sp>
      <p:sp>
        <p:nvSpPr>
          <p:cNvPr id="6" name="正方形/長方形 5"/>
          <p:cNvSpPr/>
          <p:nvPr/>
        </p:nvSpPr>
        <p:spPr>
          <a:xfrm>
            <a:off x="332656" y="1979712"/>
            <a:ext cx="6048672" cy="707886"/>
          </a:xfrm>
          <a:prstGeom prst="rect">
            <a:avLst/>
          </a:prstGeom>
          <a:noFill/>
        </p:spPr>
        <p:txBody>
          <a:bodyPr wrap="square" lIns="91440" tIns="45720" rIns="91440" bIns="45720">
            <a:spAutoFit/>
          </a:bodyPr>
          <a:lstStyle/>
          <a:p>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１</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災害時にともに助けあう制度（要配慮者支援</a:t>
            </a:r>
            <a:endParaRPr lang="en-US" altLang="ja-JP"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制度）の案内</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テキスト ボックス 3"/>
          <p:cNvSpPr txBox="1"/>
          <p:nvPr/>
        </p:nvSpPr>
        <p:spPr>
          <a:xfrm>
            <a:off x="1176916" y="3059832"/>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周知・</a:t>
            </a:r>
            <a:r>
              <a:rPr lang="ja-JP" altLang="en-US" sz="1400" dirty="0">
                <a:latin typeface="HGS創英角ﾎﾟｯﾌﾟ体" panose="040B0A00000000000000" pitchFamily="50" charset="-128"/>
                <a:ea typeface="HGS創英角ﾎﾟｯﾌﾟ体" panose="040B0A00000000000000" pitchFamily="50" charset="-128"/>
              </a:rPr>
              <a:t>案内</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2636912" y="4644008"/>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手続き支援</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14" name="テキスト ボックス 13"/>
          <p:cNvSpPr txBox="1"/>
          <p:nvPr/>
        </p:nvSpPr>
        <p:spPr>
          <a:xfrm>
            <a:off x="1176916" y="4645555"/>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周知・案内</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15" name="テキスト ボックス 14"/>
          <p:cNvSpPr txBox="1"/>
          <p:nvPr/>
        </p:nvSpPr>
        <p:spPr>
          <a:xfrm>
            <a:off x="4077072" y="4663529"/>
            <a:ext cx="1872208"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避難</a:t>
            </a:r>
            <a:r>
              <a:rPr lang="ja-JP" altLang="en-US" sz="1400" dirty="0" smtClean="0">
                <a:latin typeface="HGS創英角ﾎﾟｯﾌﾟ体" panose="040B0A00000000000000" pitchFamily="50" charset="-128"/>
                <a:ea typeface="HGS創英角ﾎﾟｯﾌﾟ体" panose="040B0A00000000000000" pitchFamily="50" charset="-128"/>
              </a:rPr>
              <a:t>支援者の選定</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2584740" y="7399833"/>
            <a:ext cx="1492332"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smtClean="0">
                <a:latin typeface="HGS創英角ﾎﾟｯﾌﾟ体" panose="040B0A00000000000000" pitchFamily="50" charset="-128"/>
                <a:ea typeface="HGS創英角ﾎﾟｯﾌﾟ体" panose="040B0A00000000000000" pitchFamily="50" charset="-128"/>
              </a:rPr>
              <a:t>要配慮者</a:t>
            </a:r>
            <a:r>
              <a:rPr lang="ja-JP" altLang="en-US" sz="1400" dirty="0">
                <a:latin typeface="HGS創英角ﾎﾟｯﾌﾟ体" panose="040B0A00000000000000" pitchFamily="50" charset="-128"/>
                <a:ea typeface="HGS創英角ﾎﾟｯﾌﾟ体" panose="040B0A00000000000000" pitchFamily="50" charset="-128"/>
              </a:rPr>
              <a:t>の</a:t>
            </a:r>
            <a:r>
              <a:rPr lang="ja-JP" altLang="en-US" sz="1400" dirty="0" smtClean="0">
                <a:latin typeface="HGS創英角ﾎﾟｯﾌﾟ体" panose="040B0A00000000000000" pitchFamily="50" charset="-128"/>
                <a:ea typeface="HGS創英角ﾎﾟｯﾌﾟ体" panose="040B0A00000000000000" pitchFamily="50" charset="-128"/>
              </a:rPr>
              <a:t>把握</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17" name="テキスト ボックス 16"/>
          <p:cNvSpPr txBox="1"/>
          <p:nvPr/>
        </p:nvSpPr>
        <p:spPr>
          <a:xfrm>
            <a:off x="1124744" y="7382945"/>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周知・啓発</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18" name="テキスト ボックス 17"/>
          <p:cNvSpPr txBox="1"/>
          <p:nvPr/>
        </p:nvSpPr>
        <p:spPr>
          <a:xfrm>
            <a:off x="4293096" y="7400903"/>
            <a:ext cx="1728192"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申請書などの配付</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pic>
        <p:nvPicPr>
          <p:cNvPr id="13" name="図 12" descr="非常用持出袋のイラスト">
            <a:hlinkClick r:id="rId2"/>
          </p:cNvPr>
          <p:cNvPicPr/>
          <p:nvPr/>
        </p:nvPicPr>
        <p:blipFill>
          <a:blip r:embed="rId3" cstate="print"/>
          <a:srcRect/>
          <a:stretch>
            <a:fillRect/>
          </a:stretch>
        </p:blipFill>
        <p:spPr bwMode="auto">
          <a:xfrm>
            <a:off x="5080699" y="663167"/>
            <a:ext cx="1334884" cy="1383641"/>
          </a:xfrm>
          <a:prstGeom prst="rect">
            <a:avLst/>
          </a:prstGeom>
          <a:noFill/>
          <a:ln w="9525">
            <a:noFill/>
            <a:miter lim="800000"/>
            <a:headEnd/>
            <a:tailEnd/>
          </a:ln>
        </p:spPr>
      </p:pic>
      <p:sp>
        <p:nvSpPr>
          <p:cNvPr id="19" name="スライド番号プレースホルダー 1"/>
          <p:cNvSpPr>
            <a:spLocks noGrp="1"/>
          </p:cNvSpPr>
          <p:nvPr>
            <p:ph type="sldNum" sz="quarter" idx="12"/>
          </p:nvPr>
        </p:nvSpPr>
        <p:spPr>
          <a:xfrm>
            <a:off x="3200400" y="8432800"/>
            <a:ext cx="457200" cy="588432"/>
          </a:xfrm>
        </p:spPr>
        <p:txBody>
          <a:bodyPr/>
          <a:lstStyle/>
          <a:p>
            <a:r>
              <a:rPr kumimoji="1" lang="en-US" altLang="ja-JP" dirty="0" smtClean="0">
                <a:solidFill>
                  <a:schemeClr val="bg1"/>
                </a:solidFill>
              </a:rPr>
              <a:t>6</a:t>
            </a:r>
          </a:p>
        </p:txBody>
      </p:sp>
    </p:spTree>
    <p:extLst>
      <p:ext uri="{BB962C8B-B14F-4D97-AF65-F5344CB8AC3E}">
        <p14:creationId xmlns:p14="http://schemas.microsoft.com/office/powerpoint/2010/main" val="22015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404664" y="651630"/>
            <a:ext cx="6120680" cy="7808802"/>
          </a:xfrm>
        </p:spPr>
        <p:txBody>
          <a:bodyPr>
            <a:noAutofit/>
          </a:bodyPr>
          <a:lstStyle/>
          <a:p>
            <a:pPr marL="0" indent="0">
              <a:buNone/>
            </a:pPr>
            <a:r>
              <a:rPr lang="ja-JP" altLang="en-US" sz="1600" b="1" dirty="0" smtClean="0"/>
              <a:t>（１）自治会、自主防災会の役割</a:t>
            </a:r>
            <a:endParaRPr lang="en-US" altLang="ja-JP" sz="1600" b="1" dirty="0" smtClean="0"/>
          </a:p>
          <a:p>
            <a:pPr marL="0" indent="0">
              <a:buNone/>
            </a:pPr>
            <a:endParaRPr lang="en-US" altLang="ja-JP" sz="1400" dirty="0"/>
          </a:p>
          <a:p>
            <a:pPr marL="0" indent="0">
              <a:buNone/>
            </a:pPr>
            <a:endParaRPr lang="en-US" altLang="ja-JP" sz="1400" dirty="0" smtClean="0"/>
          </a:p>
          <a:p>
            <a:pPr marL="0" indent="0">
              <a:buNone/>
            </a:pPr>
            <a:endParaRPr lang="en-US" altLang="ja-JP" sz="1400" dirty="0" smtClean="0"/>
          </a:p>
          <a:p>
            <a:pPr marL="0" indent="0">
              <a:lnSpc>
                <a:spcPts val="900"/>
              </a:lnSpc>
              <a:buNone/>
            </a:pPr>
            <a:endParaRPr lang="en-US" altLang="ja-JP" sz="1400" dirty="0" smtClean="0"/>
          </a:p>
          <a:p>
            <a:pPr marL="0" indent="0">
              <a:buNone/>
            </a:pPr>
            <a:r>
              <a:rPr lang="ja-JP" altLang="en-US" sz="1400" dirty="0" smtClean="0"/>
              <a:t>①市から提供される災害時要配慮者名簿の適切な共有・保管と、更新を</a:t>
            </a:r>
            <a:endParaRPr lang="en-US" altLang="ja-JP" sz="1400" dirty="0" smtClean="0"/>
          </a:p>
          <a:p>
            <a:pPr marL="0" indent="0">
              <a:buNone/>
            </a:pPr>
            <a:r>
              <a:rPr lang="ja-JP" altLang="en-US" sz="1400" dirty="0"/>
              <a:t>　</a:t>
            </a:r>
            <a:r>
              <a:rPr lang="ja-JP" altLang="en-US" sz="1400" dirty="0" smtClean="0"/>
              <a:t>してください。</a:t>
            </a:r>
            <a:endParaRPr lang="en-US" altLang="ja-JP" sz="1400" dirty="0" smtClean="0"/>
          </a:p>
          <a:p>
            <a:pPr marL="0" indent="0">
              <a:buNone/>
            </a:pPr>
            <a:r>
              <a:rPr lang="ja-JP" altLang="en-US" sz="1400" dirty="0"/>
              <a:t>②災害時要配慮者に</a:t>
            </a:r>
            <a:r>
              <a:rPr lang="ja-JP" altLang="en-US" sz="1400" dirty="0" smtClean="0"/>
              <a:t>対し、避難支援者などを中心とした、近隣住民による</a:t>
            </a:r>
            <a:endParaRPr lang="en-US" altLang="ja-JP" sz="1400" dirty="0" smtClean="0"/>
          </a:p>
          <a:p>
            <a:pPr marL="0" indent="0">
              <a:buNone/>
            </a:pPr>
            <a:r>
              <a:rPr lang="ja-JP" altLang="en-US" sz="1400" dirty="0"/>
              <a:t>　</a:t>
            </a:r>
            <a:r>
              <a:rPr lang="ja-JP" altLang="en-US" sz="1400" dirty="0" smtClean="0"/>
              <a:t>普段からの見守り体制の強化に努めてください。</a:t>
            </a:r>
            <a:endParaRPr lang="en-US" altLang="ja-JP" sz="1400" dirty="0" smtClean="0"/>
          </a:p>
          <a:p>
            <a:pPr marL="0" indent="0">
              <a:buNone/>
            </a:pPr>
            <a:r>
              <a:rPr lang="ja-JP" altLang="en-US" sz="1400" dirty="0" smtClean="0"/>
              <a:t>③民生児童委員などと連携し、防災訓練などを通じて災害時要配慮者に</a:t>
            </a:r>
            <a:endParaRPr lang="en-US" altLang="ja-JP" sz="1400" dirty="0" smtClean="0"/>
          </a:p>
          <a:p>
            <a:pPr marL="0" indent="0">
              <a:buNone/>
            </a:pPr>
            <a:r>
              <a:rPr lang="ja-JP" altLang="en-US" sz="1400" dirty="0"/>
              <a:t>　</a:t>
            </a:r>
            <a:r>
              <a:rPr lang="ja-JP" altLang="en-US" sz="1400" dirty="0" smtClean="0"/>
              <a:t>対する安否確認、情報伝達及び避難訓練などを行い、災害時に備えて</a:t>
            </a:r>
            <a:endParaRPr lang="en-US" altLang="ja-JP" sz="1400" dirty="0" smtClean="0"/>
          </a:p>
          <a:p>
            <a:pPr marL="0" indent="0">
              <a:buNone/>
            </a:pPr>
            <a:r>
              <a:rPr lang="ja-JP" altLang="en-US" sz="1400" dirty="0"/>
              <a:t>　</a:t>
            </a:r>
            <a:r>
              <a:rPr lang="ja-JP" altLang="en-US" sz="1400" dirty="0" smtClean="0"/>
              <a:t>ください。</a:t>
            </a:r>
            <a:endParaRPr lang="en-US" altLang="ja-JP" sz="1400" dirty="0" smtClean="0"/>
          </a:p>
          <a:p>
            <a:pPr marL="0" indent="0">
              <a:buNone/>
            </a:pPr>
            <a:r>
              <a:rPr lang="ja-JP" altLang="en-US" sz="1400" dirty="0" smtClean="0"/>
              <a:t>④避難支援者が選定されていない場合は、地域で相談いただき、選定し</a:t>
            </a:r>
            <a:endParaRPr lang="en-US" altLang="ja-JP" sz="1400" dirty="0" smtClean="0"/>
          </a:p>
          <a:p>
            <a:pPr marL="0" indent="0">
              <a:buNone/>
            </a:pPr>
            <a:r>
              <a:rPr lang="ja-JP" altLang="en-US" sz="1400" dirty="0"/>
              <a:t>　</a:t>
            </a:r>
            <a:r>
              <a:rPr lang="ja-JP" altLang="en-US" sz="1400" dirty="0" err="1" smtClean="0"/>
              <a:t>て</a:t>
            </a:r>
            <a:r>
              <a:rPr lang="ja-JP" altLang="en-US" sz="1400" dirty="0" smtClean="0"/>
              <a:t>ください。</a:t>
            </a:r>
            <a:endParaRPr lang="en-US" altLang="ja-JP" sz="1400" dirty="0" smtClean="0"/>
          </a:p>
          <a:p>
            <a:pPr marL="0" indent="0">
              <a:buNone/>
            </a:pPr>
            <a:r>
              <a:rPr lang="ja-JP" altLang="en-US" sz="1400" dirty="0" smtClean="0"/>
              <a:t>⑤特定の避難支援者の選定が難しい場合は、地域での組織的な支援体制</a:t>
            </a:r>
            <a:endParaRPr lang="en-US" altLang="ja-JP" sz="1400" dirty="0" smtClean="0"/>
          </a:p>
          <a:p>
            <a:pPr marL="0" indent="0">
              <a:buNone/>
            </a:pPr>
            <a:r>
              <a:rPr lang="ja-JP" altLang="en-US" sz="1400" dirty="0"/>
              <a:t>　</a:t>
            </a:r>
            <a:r>
              <a:rPr lang="ja-JP" altLang="en-US" sz="1400" dirty="0" err="1" smtClean="0"/>
              <a:t>づ</a:t>
            </a:r>
            <a:r>
              <a:rPr lang="ja-JP" altLang="en-US" sz="1400" dirty="0" smtClean="0"/>
              <a:t>くりを行ってください。</a:t>
            </a:r>
            <a:endParaRPr lang="en-US" altLang="ja-JP" sz="1400" dirty="0" smtClean="0"/>
          </a:p>
          <a:p>
            <a:pPr marL="0" indent="0">
              <a:buNone/>
            </a:pPr>
            <a:r>
              <a:rPr lang="ja-JP" altLang="en-US" sz="1400" dirty="0" smtClean="0"/>
              <a:t>⑥２２ページ「個別計画をつくる」を参考に、関係者と協力して災害時要</a:t>
            </a:r>
            <a:endParaRPr lang="en-US" altLang="ja-JP" sz="1400" dirty="0" smtClean="0"/>
          </a:p>
          <a:p>
            <a:pPr marL="0" indent="0">
              <a:buNone/>
            </a:pPr>
            <a:r>
              <a:rPr lang="ja-JP" altLang="en-US" sz="1400" dirty="0"/>
              <a:t>　</a:t>
            </a:r>
            <a:r>
              <a:rPr lang="ja-JP" altLang="en-US" sz="1400" dirty="0" smtClean="0"/>
              <a:t>配慮者一人ひとりの避難支援プラン（個別計画）をつくってください。</a:t>
            </a:r>
            <a:endParaRPr lang="en-US" altLang="ja-JP" sz="1400" dirty="0"/>
          </a:p>
          <a:p>
            <a:pPr marL="0" indent="0">
              <a:buNone/>
            </a:pPr>
            <a:endParaRPr lang="en-US" altLang="ja-JP" sz="1400" dirty="0" smtClean="0"/>
          </a:p>
          <a:p>
            <a:pPr marL="0" indent="0">
              <a:buNone/>
            </a:pPr>
            <a:r>
              <a:rPr lang="ja-JP" altLang="en-US" sz="1600" b="1" dirty="0" smtClean="0"/>
              <a:t>（</a:t>
            </a:r>
            <a:r>
              <a:rPr lang="ja-JP" altLang="en-US" sz="1600" b="1" dirty="0"/>
              <a:t>２</a:t>
            </a:r>
            <a:r>
              <a:rPr lang="ja-JP" altLang="en-US" sz="1600" b="1" dirty="0" smtClean="0"/>
              <a:t>）民生児童委員の役割</a:t>
            </a:r>
            <a:endParaRPr lang="en-US" altLang="ja-JP" sz="1600" b="1" dirty="0" smtClean="0"/>
          </a:p>
          <a:p>
            <a:pPr marL="0" indent="0">
              <a:buNone/>
            </a:pPr>
            <a:endParaRPr lang="en-US" altLang="ja-JP" sz="1400" dirty="0" smtClean="0"/>
          </a:p>
          <a:p>
            <a:pPr marL="0" indent="0">
              <a:buNone/>
            </a:pPr>
            <a:endParaRPr lang="en-US" altLang="ja-JP" sz="1400" dirty="0" smtClean="0"/>
          </a:p>
          <a:p>
            <a:pPr marL="0" indent="0">
              <a:lnSpc>
                <a:spcPts val="1000"/>
              </a:lnSpc>
              <a:buNone/>
            </a:pPr>
            <a:endParaRPr lang="en-US" altLang="ja-JP" sz="1400" dirty="0" smtClean="0"/>
          </a:p>
          <a:p>
            <a:pPr marL="0" indent="0">
              <a:buNone/>
            </a:pPr>
            <a:r>
              <a:rPr lang="ja-JP" altLang="en-US" sz="1400" dirty="0" smtClean="0"/>
              <a:t>①</a:t>
            </a:r>
            <a:r>
              <a:rPr lang="ja-JP" altLang="en-US" sz="1400" dirty="0"/>
              <a:t>市から提供される災害時要配慮者名簿の適切な共有・保管と、更新を</a:t>
            </a:r>
            <a:r>
              <a:rPr lang="ja-JP" altLang="en-US" sz="1400" dirty="0" smtClean="0"/>
              <a:t>し</a:t>
            </a:r>
            <a:endParaRPr lang="en-US" altLang="ja-JP" sz="1400" dirty="0" smtClean="0"/>
          </a:p>
          <a:p>
            <a:pPr marL="0" indent="0">
              <a:buNone/>
            </a:pPr>
            <a:r>
              <a:rPr lang="ja-JP" altLang="en-US" sz="1400" dirty="0"/>
              <a:t>　</a:t>
            </a:r>
            <a:r>
              <a:rPr lang="ja-JP" altLang="en-US" sz="1400" dirty="0" err="1" smtClean="0"/>
              <a:t>て</a:t>
            </a:r>
            <a:r>
              <a:rPr lang="ja-JP" altLang="en-US" sz="1400" dirty="0" smtClean="0"/>
              <a:t>ください</a:t>
            </a:r>
            <a:r>
              <a:rPr lang="ja-JP" altLang="en-US" sz="1400" dirty="0"/>
              <a:t>。</a:t>
            </a:r>
            <a:endParaRPr lang="en-US" altLang="ja-JP" sz="1400" dirty="0"/>
          </a:p>
          <a:p>
            <a:pPr marL="0" indent="0">
              <a:buNone/>
            </a:pPr>
            <a:r>
              <a:rPr lang="ja-JP" altLang="en-US" sz="1400" dirty="0" smtClean="0"/>
              <a:t>②自治会、自主防災会と連携を図り、見守り体制の強化や防災訓練に協</a:t>
            </a:r>
            <a:endParaRPr lang="en-US" altLang="ja-JP" sz="1400" dirty="0" smtClean="0"/>
          </a:p>
          <a:p>
            <a:pPr marL="0" indent="0">
              <a:buNone/>
            </a:pPr>
            <a:r>
              <a:rPr lang="ja-JP" altLang="en-US" sz="1400" dirty="0"/>
              <a:t>　</a:t>
            </a:r>
            <a:r>
              <a:rPr lang="ja-JP" altLang="en-US" sz="1400" dirty="0" smtClean="0"/>
              <a:t>力・参加、避難支援者の選定、支援体制づくり、個別計画づくりに協力</a:t>
            </a:r>
            <a:endParaRPr lang="en-US" altLang="ja-JP" sz="1400" dirty="0" smtClean="0"/>
          </a:p>
          <a:p>
            <a:pPr marL="0" indent="0">
              <a:buNone/>
            </a:pPr>
            <a:r>
              <a:rPr lang="ja-JP" altLang="en-US" sz="1400" dirty="0"/>
              <a:t>　</a:t>
            </a:r>
            <a:r>
              <a:rPr lang="ja-JP" altLang="en-US" sz="1400" dirty="0" smtClean="0"/>
              <a:t>し、災害時に備えてください。</a:t>
            </a:r>
            <a:endParaRPr lang="en-US" altLang="ja-JP" sz="1400" dirty="0" smtClean="0"/>
          </a:p>
        </p:txBody>
      </p:sp>
      <p:sp>
        <p:nvSpPr>
          <p:cNvPr id="7" name="正方形/長方形 6"/>
          <p:cNvSpPr/>
          <p:nvPr/>
        </p:nvSpPr>
        <p:spPr>
          <a:xfrm>
            <a:off x="332656" y="251520"/>
            <a:ext cx="3168352" cy="400110"/>
          </a:xfrm>
          <a:prstGeom prst="rect">
            <a:avLst/>
          </a:prstGeom>
          <a:noFill/>
        </p:spPr>
        <p:txBody>
          <a:bodyPr wrap="square" lIns="91440" tIns="45720" rIns="91440" bIns="45720">
            <a:spAutoFit/>
          </a:bodyPr>
          <a:lstStyle/>
          <a:p>
            <a:r>
              <a:rPr lang="ja-JP"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２　日頃からの取組</a:t>
            </a:r>
            <a:endParaRPr lang="ja-JP"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テキスト ボックス 11"/>
          <p:cNvSpPr txBox="1"/>
          <p:nvPr/>
        </p:nvSpPr>
        <p:spPr>
          <a:xfrm>
            <a:off x="836712" y="1043608"/>
            <a:ext cx="1296144" cy="578882"/>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名簿</a:t>
            </a:r>
            <a:r>
              <a:rPr lang="ja-JP" altLang="en-US" sz="1400" dirty="0" smtClean="0">
                <a:latin typeface="HGS創英角ﾎﾟｯﾌﾟ体" panose="040B0A00000000000000" pitchFamily="50" charset="-128"/>
                <a:ea typeface="HGS創英角ﾎﾟｯﾌﾟ体" panose="040B0A00000000000000" pitchFamily="50" charset="-128"/>
              </a:rPr>
              <a:t>の</a:t>
            </a:r>
            <a:endParaRPr lang="en-US" altLang="ja-JP" sz="1400" dirty="0" smtClean="0">
              <a:latin typeface="HGS創英角ﾎﾟｯﾌﾟ体" panose="040B0A00000000000000" pitchFamily="50" charset="-128"/>
              <a:ea typeface="HGS創英角ﾎﾟｯﾌﾟ体" panose="040B0A00000000000000" pitchFamily="50" charset="-128"/>
            </a:endParaRPr>
          </a:p>
          <a:p>
            <a:pPr algn="ctr"/>
            <a:r>
              <a:rPr lang="ja-JP" altLang="en-US" sz="1400" dirty="0" smtClean="0">
                <a:latin typeface="HGS創英角ﾎﾟｯﾌﾟ体" panose="040B0A00000000000000" pitchFamily="50" charset="-128"/>
                <a:ea typeface="HGS創英角ﾎﾟｯﾌﾟ体" panose="040B0A00000000000000" pitchFamily="50" charset="-128"/>
              </a:rPr>
              <a:t>共有・更新</a:t>
            </a:r>
            <a:endParaRPr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2348880" y="1060633"/>
            <a:ext cx="1296144" cy="578882"/>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支援体制</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づくり</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3861048" y="1179815"/>
            <a:ext cx="129614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防災訓練</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8" name="テキスト ボックス 17"/>
          <p:cNvSpPr txBox="1"/>
          <p:nvPr/>
        </p:nvSpPr>
        <p:spPr>
          <a:xfrm>
            <a:off x="836712" y="5887665"/>
            <a:ext cx="201622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a:latin typeface="HGS創英角ﾎﾟｯﾌﾟ体" panose="040B0A00000000000000" pitchFamily="50" charset="-128"/>
                <a:ea typeface="HGS創英角ﾎﾟｯﾌﾟ体" panose="040B0A00000000000000" pitchFamily="50" charset="-128"/>
              </a:rPr>
              <a:t>名簿</a:t>
            </a:r>
            <a:r>
              <a:rPr lang="ja-JP" altLang="en-US" sz="1400" dirty="0" smtClean="0">
                <a:latin typeface="HGS創英角ﾎﾟｯﾌﾟ体" panose="040B0A00000000000000" pitchFamily="50" charset="-128"/>
                <a:ea typeface="HGS創英角ﾎﾟｯﾌﾟ体" panose="040B0A00000000000000" pitchFamily="50" charset="-128"/>
              </a:rPr>
              <a:t>の共有・更新</a:t>
            </a:r>
            <a:endParaRPr lang="en-US" altLang="ja-JP" sz="1400" dirty="0" smtClean="0">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3068960" y="5887665"/>
            <a:ext cx="2269194" cy="34051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400" dirty="0" smtClean="0">
                <a:latin typeface="HGS創英角ﾎﾟｯﾌﾟ体" panose="040B0A00000000000000" pitchFamily="50" charset="-128"/>
                <a:ea typeface="HGS創英角ﾎﾟｯﾌﾟ体" panose="040B0A00000000000000" pitchFamily="50" charset="-128"/>
              </a:rPr>
              <a:t>自治会</a:t>
            </a:r>
            <a:r>
              <a:rPr lang="ja-JP" altLang="en-US" sz="1400" dirty="0">
                <a:latin typeface="HGS創英角ﾎﾟｯﾌﾟ体" panose="040B0A00000000000000" pitchFamily="50" charset="-128"/>
                <a:ea typeface="HGS創英角ﾎﾟｯﾌﾟ体" panose="040B0A00000000000000" pitchFamily="50" charset="-128"/>
              </a:rPr>
              <a:t>などへ</a:t>
            </a:r>
            <a:r>
              <a:rPr lang="ja-JP" altLang="en-US" sz="1400" dirty="0" smtClean="0">
                <a:latin typeface="HGS創英角ﾎﾟｯﾌﾟ体" panose="040B0A00000000000000" pitchFamily="50" charset="-128"/>
                <a:ea typeface="HGS創英角ﾎﾟｯﾌﾟ体" panose="040B0A00000000000000" pitchFamily="50" charset="-128"/>
              </a:rPr>
              <a:t>の協力</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p:txBody>
      </p:sp>
      <p:pic>
        <p:nvPicPr>
          <p:cNvPr id="15" name="図 14" descr="地図を見ている家族のイラスト">
            <a:hlinkClick r:id="rId2"/>
          </p:cNvPr>
          <p:cNvPicPr/>
          <p:nvPr/>
        </p:nvPicPr>
        <p:blipFill>
          <a:blip r:embed="rId3" cstate="print"/>
          <a:srcRect/>
          <a:stretch>
            <a:fillRect/>
          </a:stretch>
        </p:blipFill>
        <p:spPr bwMode="auto">
          <a:xfrm>
            <a:off x="5301208" y="251520"/>
            <a:ext cx="1458633" cy="1376804"/>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r>
              <a:rPr kumimoji="1" lang="en-US" altLang="ja-JP" dirty="0"/>
              <a:t>7</a:t>
            </a:r>
            <a:endParaRPr kumimoji="1" lang="ja-JP" altLang="en-US" dirty="0"/>
          </a:p>
        </p:txBody>
      </p:sp>
    </p:spTree>
    <p:extLst>
      <p:ext uri="{BB962C8B-B14F-4D97-AF65-F5344CB8AC3E}">
        <p14:creationId xmlns:p14="http://schemas.microsoft.com/office/powerpoint/2010/main" val="4079167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クール">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メトロ">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ナチュラル">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3485</TotalTime>
  <Words>3120</Words>
  <Application>Microsoft Office PowerPoint</Application>
  <PresentationFormat>画面に合わせる (4:3)</PresentationFormat>
  <Paragraphs>833</Paragraphs>
  <Slides>46</Slides>
  <Notes>4</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クール</vt:lpstr>
      <vt:lpstr>～互助・共助の地域づくりのために～</vt:lpstr>
      <vt:lpstr>はじめに・・・ 【作成の趣旨と活用の方法】</vt:lpstr>
      <vt:lpstr>目次</vt:lpstr>
      <vt:lpstr>PowerPoint プレゼンテーション</vt:lpstr>
      <vt:lpstr>①　要配慮者への支援体制づくりを 　　進める理由</vt:lpstr>
      <vt:lpstr>②　「災害時にともに助けあう制度」 　　の意味とイメージ</vt:lpstr>
      <vt:lpstr>PowerPoint プレゼンテーション</vt:lpstr>
      <vt:lpstr>③　災害への備えから発災まで、 　　それぞれの役割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④　避難誘導と避難生活において 　　配慮していただきたいこと</vt:lpstr>
      <vt:lpstr>PowerPoint プレゼンテーション</vt:lpstr>
      <vt:lpstr>PowerPoint プレゼンテーション</vt:lpstr>
      <vt:lpstr>PowerPoint プレゼンテーション</vt:lpstr>
      <vt:lpstr>PowerPoint プレゼンテーション</vt:lpstr>
      <vt:lpstr>⑤　災害時要配慮者とは</vt:lpstr>
      <vt:lpstr>⑥　災害時にともに助けあう制度（災害時 　　要配慮者支援制度）のくわしい内容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⑦　災害時要配慮者を支援するための体制</vt:lpstr>
      <vt:lpstr>⑧　避難支援者とは</vt:lpstr>
      <vt:lpstr>⑨　個人情報保護について</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災害時も共に助け合える共助の地域づくりを</dc:title>
  <dc:creator>板垣　美紀</dc:creator>
  <cp:lastModifiedBy>長岡京市役所</cp:lastModifiedBy>
  <cp:revision>395</cp:revision>
  <cp:lastPrinted>2017-07-10T03:36:52Z</cp:lastPrinted>
  <dcterms:created xsi:type="dcterms:W3CDTF">2016-04-18T00:20:20Z</dcterms:created>
  <dcterms:modified xsi:type="dcterms:W3CDTF">2017-07-18T09:34:42Z</dcterms:modified>
</cp:coreProperties>
</file>