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CE6"/>
    <a:srgbClr val="FF66FF"/>
    <a:srgbClr val="FFDCFF"/>
    <a:srgbClr val="FFCCFF"/>
    <a:srgbClr val="33CC33"/>
    <a:srgbClr val="FF00FF"/>
    <a:srgbClr val="C8EEFF"/>
    <a:srgbClr val="D2FFD2"/>
    <a:srgbClr val="E6FFE6"/>
    <a:srgbClr val="C8F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96067" autoAdjust="0"/>
  </p:normalViewPr>
  <p:slideViewPr>
    <p:cSldViewPr>
      <p:cViewPr>
        <p:scale>
          <a:sx n="100" d="100"/>
          <a:sy n="100" d="100"/>
        </p:scale>
        <p:origin x="1680" y="-2722"/>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2020/9/16</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393CC3-1521-481F-B87E-00323AAEDF3A}" type="slidenum">
              <a:rPr kumimoji="1" lang="ja-JP" altLang="en-US" smtClean="0"/>
              <a:t>1</a:t>
            </a:fld>
            <a:endParaRPr kumimoji="1" lang="ja-JP" altLang="en-US"/>
          </a:p>
        </p:txBody>
      </p:sp>
    </p:spTree>
    <p:extLst>
      <p:ext uri="{BB962C8B-B14F-4D97-AF65-F5344CB8AC3E}">
        <p14:creationId xmlns:p14="http://schemas.microsoft.com/office/powerpoint/2010/main" val="1900865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a:t>マスタ タイトルの書式設定</a:t>
            </a:r>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2020/9/16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2020/9/16</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hlw.g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756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角丸四角形 53"/>
          <p:cNvSpPr/>
          <p:nvPr/>
        </p:nvSpPr>
        <p:spPr>
          <a:xfrm>
            <a:off x="216000" y="4927933"/>
            <a:ext cx="6768000" cy="1704146"/>
          </a:xfrm>
          <a:custGeom>
            <a:avLst/>
            <a:gdLst>
              <a:gd name="connsiteX0" fmla="*/ 0 w 6800559"/>
              <a:gd name="connsiteY0" fmla="*/ 283236 h 1699383"/>
              <a:gd name="connsiteX1" fmla="*/ 283236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83236 h 1699383"/>
              <a:gd name="connsiteX0" fmla="*/ 0 w 6800559"/>
              <a:gd name="connsiteY0" fmla="*/ 283236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83236 h 1699383"/>
              <a:gd name="connsiteX0" fmla="*/ 0 w 6800559"/>
              <a:gd name="connsiteY0" fmla="*/ 235611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35611 h 1699383"/>
              <a:gd name="connsiteX0" fmla="*/ 0 w 6800559"/>
              <a:gd name="connsiteY0" fmla="*/ 235611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82822 h 1699383"/>
              <a:gd name="connsiteX8" fmla="*/ 0 w 6800559"/>
              <a:gd name="connsiteY8" fmla="*/ 235611 h 1699383"/>
              <a:gd name="connsiteX0" fmla="*/ 0 w 6800559"/>
              <a:gd name="connsiteY0" fmla="*/ 240374 h 1704146"/>
              <a:gd name="connsiteX1" fmla="*/ 192749 w 6800559"/>
              <a:gd name="connsiteY1" fmla="*/ 4763 h 1704146"/>
              <a:gd name="connsiteX2" fmla="*/ 6622098 w 6800559"/>
              <a:gd name="connsiteY2" fmla="*/ 0 h 1704146"/>
              <a:gd name="connsiteX3" fmla="*/ 6800559 w 6800559"/>
              <a:gd name="connsiteY3" fmla="*/ 287999 h 1704146"/>
              <a:gd name="connsiteX4" fmla="*/ 6800559 w 6800559"/>
              <a:gd name="connsiteY4" fmla="*/ 1420910 h 1704146"/>
              <a:gd name="connsiteX5" fmla="*/ 6517323 w 6800559"/>
              <a:gd name="connsiteY5" fmla="*/ 1704146 h 1704146"/>
              <a:gd name="connsiteX6" fmla="*/ 283236 w 6800559"/>
              <a:gd name="connsiteY6" fmla="*/ 1704146 h 1704146"/>
              <a:gd name="connsiteX7" fmla="*/ 0 w 6800559"/>
              <a:gd name="connsiteY7" fmla="*/ 1487585 h 1704146"/>
              <a:gd name="connsiteX8" fmla="*/ 0 w 680055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0559 w 6819609"/>
              <a:gd name="connsiteY4" fmla="*/ 1420910 h 1704146"/>
              <a:gd name="connsiteX5" fmla="*/ 6517323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5321 w 6819609"/>
              <a:gd name="connsiteY4" fmla="*/ 1482823 h 1704146"/>
              <a:gd name="connsiteX5" fmla="*/ 6517323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73712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40373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40373 w 6819609"/>
              <a:gd name="connsiteY6" fmla="*/ 1704146 h 1704146"/>
              <a:gd name="connsiteX7" fmla="*/ 0 w 6819609"/>
              <a:gd name="connsiteY7" fmla="*/ 1535210 h 1704146"/>
              <a:gd name="connsiteX8" fmla="*/ 0 w 6819609"/>
              <a:gd name="connsiteY8" fmla="*/ 240374 h 1704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19609" h="1704146">
                <a:moveTo>
                  <a:pt x="0" y="240374"/>
                </a:moveTo>
                <a:cubicBezTo>
                  <a:pt x="0" y="83947"/>
                  <a:pt x="36322" y="4763"/>
                  <a:pt x="192749" y="4763"/>
                </a:cubicBezTo>
                <a:lnTo>
                  <a:pt x="6645910" y="0"/>
                </a:lnTo>
                <a:cubicBezTo>
                  <a:pt x="6802337" y="0"/>
                  <a:pt x="6819609" y="88710"/>
                  <a:pt x="6819609" y="245137"/>
                </a:cubicBezTo>
                <a:lnTo>
                  <a:pt x="6805321" y="1482823"/>
                </a:lnTo>
                <a:cubicBezTo>
                  <a:pt x="6805321" y="1639250"/>
                  <a:pt x="6773763" y="1704146"/>
                  <a:pt x="6617336" y="1704146"/>
                </a:cubicBezTo>
                <a:lnTo>
                  <a:pt x="240373" y="1704146"/>
                </a:lnTo>
                <a:cubicBezTo>
                  <a:pt x="83946" y="1704146"/>
                  <a:pt x="0" y="1691637"/>
                  <a:pt x="0" y="1535210"/>
                </a:cubicBezTo>
                <a:lnTo>
                  <a:pt x="0" y="240374"/>
                </a:lnTo>
                <a:close/>
              </a:path>
            </a:pathLst>
          </a:cu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AutoShape 2"/>
          <p:cNvSpPr>
            <a:spLocks noChangeArrowheads="1"/>
          </p:cNvSpPr>
          <p:nvPr/>
        </p:nvSpPr>
        <p:spPr bwMode="auto">
          <a:xfrm>
            <a:off x="292082" y="5018611"/>
            <a:ext cx="1224000" cy="1530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algn="ctr" fontAlgn="base">
              <a:spcBef>
                <a:spcPct val="0"/>
              </a:spcBef>
              <a:spcAft>
                <a:spcPct val="0"/>
              </a:spcAft>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の月</a:t>
            </a:r>
            <a:r>
              <a:rPr lang="ja-JP" altLang="en-US" sz="14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額</a:t>
            </a:r>
            <a:endParaRPr lang="en-US" altLang="ja-JP" sz="14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lnSpc>
                <a:spcPts val="600"/>
              </a:lnSpc>
              <a:spcBef>
                <a:spcPct val="0"/>
              </a:spcBef>
              <a:spcAft>
                <a:spcPct val="0"/>
              </a:spcAft>
            </a:pPr>
            <a:endParaRPr lang="en-US" altLang="ja-JP" sz="14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8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（令和２年４月～）</a:t>
            </a:r>
          </a:p>
        </p:txBody>
      </p:sp>
      <p:sp>
        <p:nvSpPr>
          <p:cNvPr id="53" name="角丸四角形 52"/>
          <p:cNvSpPr/>
          <p:nvPr/>
        </p:nvSpPr>
        <p:spPr>
          <a:xfrm>
            <a:off x="215280" y="8021567"/>
            <a:ext cx="6768000" cy="1152000"/>
          </a:xfrm>
          <a:prstGeom prst="roundRect">
            <a:avLst/>
          </a:pr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16074" y="2214191"/>
            <a:ext cx="6768752" cy="36000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9" name="テキスト ボックス 13"/>
          <p:cNvSpPr txBox="1">
            <a:spLocks noChangeArrowheads="1"/>
          </p:cNvSpPr>
          <p:nvPr/>
        </p:nvSpPr>
        <p:spPr bwMode="auto">
          <a:xfrm>
            <a:off x="86009" y="9271423"/>
            <a:ext cx="5760641" cy="316612"/>
          </a:xfrm>
          <a:prstGeom prst="rect">
            <a:avLst/>
          </a:prstGeom>
          <a:noFill/>
          <a:ln w="9525">
            <a:noFill/>
            <a:miter lim="800000"/>
            <a:headEnd/>
            <a:tailEnd/>
          </a:ln>
        </p:spPr>
        <p:txBody>
          <a:bodyPr wrap="square" lIns="100191" tIns="50095" rIns="100191" bIns="50095">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p>
        </p:txBody>
      </p:sp>
      <p:sp>
        <p:nvSpPr>
          <p:cNvPr id="21" name="正方形/長方形 20"/>
          <p:cNvSpPr/>
          <p:nvPr/>
        </p:nvSpPr>
        <p:spPr>
          <a:xfrm>
            <a:off x="203201" y="9514008"/>
            <a:ext cx="6763656" cy="693071"/>
          </a:xfrm>
          <a:prstGeom prst="rect">
            <a:avLst/>
          </a:prstGeom>
          <a:noFill/>
          <a:ln w="95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　</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長岡京市役所　子育て支援課</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電話：</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075-955-9558</a:t>
            </a:r>
          </a:p>
        </p:txBody>
      </p:sp>
      <p:sp>
        <p:nvSpPr>
          <p:cNvPr id="26" name="Rectangle 5"/>
          <p:cNvSpPr>
            <a:spLocks noChangeArrowheads="1"/>
          </p:cNvSpPr>
          <p:nvPr/>
        </p:nvSpPr>
        <p:spPr bwMode="auto">
          <a:xfrm>
            <a:off x="1512578" y="8046839"/>
            <a:ext cx="5542668" cy="1127090"/>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lang="en-US" altLang="ja-JP" sz="115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lang="en-US" altLang="ja-JP" sz="1150" dirty="0">
              <a:latin typeface="メイリオ" panose="020B0604030504040204" pitchFamily="50" charset="-128"/>
              <a:ea typeface="メイリオ" panose="020B0604030504040204" pitchFamily="50" charset="-128"/>
              <a:cs typeface="メイリオ" panose="020B0604030504040204" pitchFamily="50" charset="-128"/>
            </a:endParaRPr>
          </a:p>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lang="ja-JP" altLang="en-US" sz="1150" b="1" dirty="0">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p>
        </p:txBody>
      </p:sp>
      <p:sp>
        <p:nvSpPr>
          <p:cNvPr id="18" name="AutoShape 2"/>
          <p:cNvSpPr>
            <a:spLocks noChangeArrowheads="1"/>
          </p:cNvSpPr>
          <p:nvPr/>
        </p:nvSpPr>
        <p:spPr bwMode="auto">
          <a:xfrm>
            <a:off x="292082" y="8118846"/>
            <a:ext cx="1224000" cy="972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支給開始月</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88082" y="2653467"/>
            <a:ext cx="6811763" cy="2358197"/>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indent="-288000" algn="just" fontAlgn="base">
              <a:lnSpc>
                <a:spcPts val="1600"/>
              </a:lnSpc>
              <a:spcBef>
                <a:spcPts val="600"/>
              </a:spcBef>
              <a:spcAft>
                <a:spcPct val="0"/>
              </a:spcAft>
            </a:pPr>
            <a:r>
              <a:rPr lang="ja-JP" altLang="en-US" sz="1200" kern="100" dirty="0">
                <a:solidFill>
                  <a:srgbClr val="FF66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現在、障害年金を受給しているひとり親家庭は、障害年金額が児童扶養手当額を上回る場合には、児童扶養手当が受給できず、就労が難しい方は、厳しい経済状況におかれています</a:t>
            </a: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288000" algn="just" fontAlgn="base">
              <a:lnSpc>
                <a:spcPts val="1600"/>
              </a:lnSpc>
              <a:spcBef>
                <a:spcPts val="600"/>
              </a:spcBef>
              <a:spcAft>
                <a:spcPct val="0"/>
              </a:spcAft>
            </a:pPr>
            <a:r>
              <a:rPr lang="ja-JP" altLang="en-US" sz="12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そこで、「児童扶養手当法」の一部を改正し、令和３年３月分から、</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児童扶養手当の額と障害年金の子の加算部分の額との差額</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児童扶養手当として受給</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することができるように見直します。</a:t>
            </a:r>
            <a:endParaRPr lang="en-US" altLang="ja-JP" sz="1200" dirty="0">
              <a:solidFill>
                <a:srgbClr val="FF66FF"/>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288000" algn="just" fontAlgn="base">
              <a:lnSpc>
                <a:spcPts val="1600"/>
              </a:lnSpc>
              <a:spcBef>
                <a:spcPts val="600"/>
              </a:spcBef>
              <a:spcAft>
                <a:spcPct val="0"/>
              </a:spcAft>
            </a:pPr>
            <a:r>
              <a:rPr lang="ja-JP" altLang="en-US" sz="1200" dirty="0">
                <a:solidFill>
                  <a:srgbClr val="FF66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なお、障害年金以外の公的年金等（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）を受給している方は、公的年金等の額が児童扶養手当額より低い場合、その差額分の児童扶養手当を受給していますが、改正後も</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同じく、</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公的年金等の額が児童扶養手当額より低い場合、その差額分の児童扶養手当を受給できます。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44000" lvl="0" indent="-288000" algn="just" fontAlgn="base">
              <a:lnSpc>
                <a:spcPts val="800"/>
              </a:lnSpc>
              <a:spcBef>
                <a:spcPts val="600"/>
              </a:spcBef>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lvl="0" indent="-288000" algn="just" fontAlgn="base">
              <a:lnSpc>
                <a:spcPts val="1600"/>
              </a:lnSpc>
              <a:spcBef>
                <a:spcPts val="600"/>
              </a:spcBef>
              <a:spcAft>
                <a:spcPct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厚生労働省">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8682" y="31348"/>
            <a:ext cx="1356643" cy="382643"/>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algn="ctr" fontAlgn="base">
              <a:lnSpc>
                <a:spcPts val="1600"/>
              </a:lnSpc>
              <a:spcBef>
                <a:spcPct val="0"/>
              </a:spcBef>
              <a:spcAft>
                <a:spcPct val="0"/>
              </a:spcAft>
            </a:pP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「児童扶養手当法</a:t>
            </a:r>
            <a:r>
              <a:rPr lang="ja-JP" altLang="en-US" sz="1400" kern="100" spc="-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の一部を改正により、令和３年３月分から</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lnSpc>
                <a:spcPts val="1600"/>
              </a:lnSpc>
              <a:spcBef>
                <a:spcPct val="0"/>
              </a:spcBef>
              <a:spcAft>
                <a:spcPct val="0"/>
              </a:spcAft>
            </a:pPr>
            <a:r>
              <a:rPr lang="ja-JP" altLang="en-US" sz="1400" b="1" kern="100" dirty="0">
                <a:latin typeface="メイリオ" panose="020B0604030504040204" pitchFamily="50" charset="-128"/>
                <a:ea typeface="メイリオ" panose="020B0604030504040204" pitchFamily="50" charset="-128"/>
                <a:cs typeface="メイリオ" panose="020B0604030504040204" pitchFamily="50" charset="-128"/>
              </a:rPr>
              <a:t>障害年金を受給している方の「児童扶養手当」の算出方法が変わります。</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08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algn="ctr" fontAlgn="base">
              <a:spcBef>
                <a:spcPct val="0"/>
              </a:spcBef>
              <a:spcAft>
                <a:spcPct val="0"/>
              </a:spcAft>
            </a:pP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障害年金を受給しているひとり親家庭が</a:t>
            </a:r>
            <a:endParaRPr lang="en-US" altLang="ja-JP"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2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r>
              <a:rPr lang="ja-JP" altLang="en-US" sz="2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」を受給できるよう見直します</a:t>
            </a:r>
            <a:endPar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216074" y="2218370"/>
            <a:ext cx="133349" cy="36000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テキスト ボックス 39"/>
          <p:cNvSpPr txBox="1"/>
          <p:nvPr/>
        </p:nvSpPr>
        <p:spPr>
          <a:xfrm>
            <a:off x="355674" y="2214191"/>
            <a:ext cx="6588000" cy="360000"/>
          </a:xfrm>
          <a:prstGeom prst="rect">
            <a:avLst/>
          </a:prstGeom>
          <a:noFill/>
        </p:spPr>
        <p:txBody>
          <a:bodyPr wrap="square" lIns="108000" tIns="54000" rIns="0" bIns="0" rtlCol="0" anchor="ctr" anchorCtr="0">
            <a:norm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見直しの内容（令和３年３月分（令和３年５月支払）から）</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1440210" y="5044625"/>
            <a:ext cx="5503464" cy="1487587"/>
          </a:xfrm>
          <a:prstGeom prst="rect">
            <a:avLst/>
          </a:prstGeom>
          <a:noFill/>
        </p:spPr>
        <p:txBody>
          <a:bodyPr wrap="square" lIns="100800" tIns="0" rIns="0" bIns="0" rtlCol="0">
            <a:spAutoFit/>
          </a:bodyPr>
          <a:lstStyle/>
          <a:p>
            <a:pPr defTabSz="1268413" fontAlgn="base">
              <a:lnSpc>
                <a:spcPts val="1400"/>
              </a:lnSpc>
              <a:spcBef>
                <a:spcPct val="0"/>
              </a:spcBef>
              <a:spcAft>
                <a:spcPct val="0"/>
              </a:spcAft>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◆子どもが１人の場合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全部支給：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43,160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defTabSz="969963" fontAlgn="base">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一部支給：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43,150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10,180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全部支給：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10,190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一部支給：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10,180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5,100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400"/>
              </a:lnSpc>
              <a:spcBef>
                <a:spcPct val="0"/>
              </a:spcBef>
              <a:spcAft>
                <a:spcPct val="0"/>
              </a:spcAft>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◆子ども３人目以降の加算額（１人につき）</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全部支給：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6,110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一部支給：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6,100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3,060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000" dirty="0"/>
          </a:p>
        </p:txBody>
      </p:sp>
      <p:sp>
        <p:nvSpPr>
          <p:cNvPr id="48" name="テキスト ボックス 47"/>
          <p:cNvSpPr txBox="1"/>
          <p:nvPr/>
        </p:nvSpPr>
        <p:spPr>
          <a:xfrm>
            <a:off x="144066" y="209000"/>
            <a:ext cx="3739706" cy="276999"/>
          </a:xfrm>
          <a:prstGeom prst="rect">
            <a:avLst/>
          </a:prstGeom>
          <a:noFill/>
        </p:spPr>
        <p:txBody>
          <a:bodyPr wrap="square" rtlCol="0">
            <a:spAutoFit/>
          </a:bodyPr>
          <a:lstStyle/>
          <a:p>
            <a:r>
              <a:rPr lang="ja-JP" altLang="en-US" sz="1200" b="1" dirty="0">
                <a:solidFill>
                  <a:srgbClr val="33CC33"/>
                </a:solidFill>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sz="1200" b="1" dirty="0">
              <a:solidFill>
                <a:srgbClr val="33CC33"/>
              </a:solidFill>
            </a:endParaRPr>
          </a:p>
        </p:txBody>
      </p:sp>
      <p:sp>
        <p:nvSpPr>
          <p:cNvPr id="34" name="角丸四角形 33"/>
          <p:cNvSpPr/>
          <p:nvPr/>
        </p:nvSpPr>
        <p:spPr>
          <a:xfrm>
            <a:off x="216074" y="6750695"/>
            <a:ext cx="6768000" cy="1152000"/>
          </a:xfrm>
          <a:prstGeom prst="roundRect">
            <a:avLst/>
          </a:pr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Rectangle 5"/>
          <p:cNvSpPr>
            <a:spLocks noChangeArrowheads="1"/>
          </p:cNvSpPr>
          <p:nvPr/>
        </p:nvSpPr>
        <p:spPr bwMode="auto">
          <a:xfrm>
            <a:off x="1513372" y="6776095"/>
            <a:ext cx="5430302" cy="1127090"/>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◆既に児童扶養手当受給資格者としての認定を受けている方は、原則、申請は不要です。</a:t>
            </a:r>
            <a:endParaRPr lang="en-US" altLang="ja-JP" sz="1150" dirty="0">
              <a:latin typeface="メイリオ" panose="020B0604030504040204" pitchFamily="50" charset="-128"/>
              <a:ea typeface="メイリオ" panose="020B0604030504040204" pitchFamily="50" charset="-128"/>
              <a:cs typeface="メイリオ" panose="020B0604030504040204" pitchFamily="50" charset="-128"/>
            </a:endParaRPr>
          </a:p>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◆それ以外の方は、</a:t>
            </a:r>
            <a:r>
              <a:rPr lang="ja-JP" altLang="en-US" sz="1150" b="1" dirty="0">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lang="ja-JP" altLang="en-US" sz="1150" b="1" dirty="0">
                <a:latin typeface="メイリオ" panose="020B0604030504040204" pitchFamily="50" charset="-128"/>
                <a:ea typeface="メイリオ" panose="020B0604030504040204" pitchFamily="50" charset="-128"/>
                <a:cs typeface="メイリオ" panose="020B0604030504040204" pitchFamily="50" charset="-128"/>
              </a:rPr>
              <a:t>事前申請は可能</a:t>
            </a: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AutoShape 2"/>
          <p:cNvSpPr>
            <a:spLocks noChangeArrowheads="1"/>
          </p:cNvSpPr>
          <p:nvPr/>
        </p:nvSpPr>
        <p:spPr bwMode="auto">
          <a:xfrm>
            <a:off x="292876" y="6847974"/>
            <a:ext cx="1224000" cy="972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手当を受給するための手続き</a:t>
            </a:r>
            <a:endParaRPr lang="en-US" altLang="ja-JP"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689155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E0F558-D430-4C2E-ABC2-736BBDE3EE47}">
  <ds:schemaRefs>
    <ds:schemaRef ds:uri="http://purl.org/dc/elements/1.1/"/>
    <ds:schemaRef ds:uri="http://purl.org/dc/terms/"/>
    <ds:schemaRef ds:uri="http://www.w3.org/XML/1998/namespace"/>
    <ds:schemaRef ds:uri="http://schemas.microsoft.com/office/2006/metadata/properties"/>
    <ds:schemaRef ds:uri="http://purl.org/dc/dcmitype/"/>
    <ds:schemaRef ds:uri="http://schemas.microsoft.com/office/2006/documentManagement/types"/>
    <ds:schemaRef ds:uri="http://schemas.openxmlformats.org/package/2006/metadata/core-properties"/>
    <ds:schemaRef ds:uri="96644011-fdb5-4a67-a809-8d06bf36c1e2"/>
    <ds:schemaRef ds:uri="8B97BE19-CDDD-400E-817A-CFDD13F7EC12"/>
  </ds:schemaRefs>
</ds:datastoreItem>
</file>

<file path=customXml/itemProps2.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328</Words>
  <Application>Microsoft Office PowerPoint</Application>
  <PresentationFormat>ユーザー設定</PresentationFormat>
  <Paragraphs>35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Windows ユーザー</cp:lastModifiedBy>
  <cp:revision>1</cp:revision>
  <dcterms:modified xsi:type="dcterms:W3CDTF">2020-09-16T08:52:18Z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