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29" r:id="rId3"/>
    <p:sldId id="333" r:id="rId4"/>
    <p:sldId id="334" r:id="rId5"/>
    <p:sldId id="335" r:id="rId6"/>
    <p:sldId id="336" r:id="rId7"/>
    <p:sldId id="337" r:id="rId8"/>
    <p:sldId id="338" r:id="rId9"/>
    <p:sldId id="339" r:id="rId10"/>
  </p:sldIdLst>
  <p:sldSz cx="9144000" cy="6858000" type="screen4x3"/>
  <p:notesSz cx="9872663" cy="67357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151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ED6F4"/>
    <a:srgbClr val="D6F6FE"/>
    <a:srgbClr val="B67F56"/>
    <a:srgbClr val="D8925E"/>
    <a:srgbClr val="FFFAD5"/>
    <a:srgbClr val="EEEFF6"/>
    <a:srgbClr val="FCFCFE"/>
    <a:srgbClr val="002B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6" autoAdjust="0"/>
  </p:normalViewPr>
  <p:slideViewPr>
    <p:cSldViewPr snapToObjects="1">
      <p:cViewPr>
        <p:scale>
          <a:sx n="50" d="100"/>
          <a:sy n="50" d="100"/>
        </p:scale>
        <p:origin x="691" y="67"/>
      </p:cViewPr>
      <p:guideLst>
        <p:guide orient="horz" pos="1071"/>
        <p:guide pos="151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278154" cy="33678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92224" y="0"/>
            <a:ext cx="4278154" cy="336789"/>
          </a:xfrm>
          <a:prstGeom prst="rect">
            <a:avLst/>
          </a:prstGeom>
        </p:spPr>
        <p:txBody>
          <a:bodyPr vert="horz" lIns="91440" tIns="45720" rIns="91440" bIns="45720" rtlCol="0"/>
          <a:lstStyle>
            <a:lvl1pPr algn="r">
              <a:defRPr sz="1200"/>
            </a:lvl1pPr>
          </a:lstStyle>
          <a:p>
            <a:fld id="{510B246A-319A-4CE0-A6EE-1305A20F22D0}" type="datetime1">
              <a:rPr kumimoji="1" lang="ja-JP" altLang="en-US" smtClean="0"/>
              <a:t>2025/12/12</a:t>
            </a:fld>
            <a:endParaRPr kumimoji="1" lang="ja-JP" altLang="en-US"/>
          </a:p>
        </p:txBody>
      </p:sp>
      <p:sp>
        <p:nvSpPr>
          <p:cNvPr id="4" name="フッター プレースホルダー 3"/>
          <p:cNvSpPr>
            <a:spLocks noGrp="1"/>
          </p:cNvSpPr>
          <p:nvPr>
            <p:ph type="ftr" sz="quarter" idx="2"/>
          </p:nvPr>
        </p:nvSpPr>
        <p:spPr>
          <a:xfrm>
            <a:off x="1" y="6397806"/>
            <a:ext cx="4278154" cy="336789"/>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92224" y="6397806"/>
            <a:ext cx="4278154" cy="336789"/>
          </a:xfrm>
          <a:prstGeom prst="rect">
            <a:avLst/>
          </a:prstGeom>
        </p:spPr>
        <p:txBody>
          <a:bodyPr vert="horz" lIns="91440" tIns="45720" rIns="91440" bIns="45720" rtlCol="0" anchor="b"/>
          <a:lstStyle>
            <a:lvl1pPr algn="r">
              <a:defRPr sz="1200"/>
            </a:lvl1pPr>
          </a:lstStyle>
          <a:p>
            <a:fld id="{B5FCFB4D-0BD7-4378-9E64-16C4EEA37689}" type="slidenum">
              <a:rPr kumimoji="1" lang="ja-JP" altLang="en-US" smtClean="0"/>
              <a:t>‹#›</a:t>
            </a:fld>
            <a:endParaRPr kumimoji="1" lang="ja-JP" altLang="en-US"/>
          </a:p>
        </p:txBody>
      </p:sp>
    </p:spTree>
    <p:extLst>
      <p:ext uri="{BB962C8B-B14F-4D97-AF65-F5344CB8AC3E}">
        <p14:creationId xmlns:p14="http://schemas.microsoft.com/office/powerpoint/2010/main" val="925763566"/>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8313" cy="3365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592764" y="1"/>
            <a:ext cx="4278312" cy="336550"/>
          </a:xfrm>
          <a:prstGeom prst="rect">
            <a:avLst/>
          </a:prstGeom>
        </p:spPr>
        <p:txBody>
          <a:bodyPr vert="horz" lIns="91440" tIns="45720" rIns="91440" bIns="45720" rtlCol="0"/>
          <a:lstStyle>
            <a:lvl1pPr algn="r">
              <a:defRPr sz="1200"/>
            </a:lvl1pPr>
          </a:lstStyle>
          <a:p>
            <a:fld id="{C230C86A-FB06-4401-B9F1-6715C5CEC6FB}" type="datetime1">
              <a:rPr kumimoji="1" lang="ja-JP" altLang="en-US" smtClean="0"/>
              <a:t>2025/12/12</a:t>
            </a:fld>
            <a:endParaRPr kumimoji="1" lang="ja-JP" altLang="en-US"/>
          </a:p>
        </p:txBody>
      </p:sp>
      <p:sp>
        <p:nvSpPr>
          <p:cNvPr id="4" name="スライド イメージ プレースホルダー 3"/>
          <p:cNvSpPr>
            <a:spLocks noGrp="1" noRot="1" noChangeAspect="1"/>
          </p:cNvSpPr>
          <p:nvPr>
            <p:ph type="sldImg" idx="2"/>
          </p:nvPr>
        </p:nvSpPr>
        <p:spPr>
          <a:xfrm>
            <a:off x="3254375" y="504825"/>
            <a:ext cx="3365500" cy="25257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87426" y="3198814"/>
            <a:ext cx="7897813" cy="30321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397626"/>
            <a:ext cx="4278313" cy="3365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92764" y="6397626"/>
            <a:ext cx="4278312" cy="336550"/>
          </a:xfrm>
          <a:prstGeom prst="rect">
            <a:avLst/>
          </a:prstGeom>
        </p:spPr>
        <p:txBody>
          <a:bodyPr vert="horz" lIns="91440" tIns="45720" rIns="91440" bIns="45720" rtlCol="0" anchor="b"/>
          <a:lstStyle>
            <a:lvl1pPr algn="r">
              <a:defRPr sz="1200"/>
            </a:lvl1pPr>
          </a:lstStyle>
          <a:p>
            <a:fld id="{322F6380-01D1-4A05-977D-6C2C46EDE736}" type="slidenum">
              <a:rPr kumimoji="1" lang="ja-JP" altLang="en-US" smtClean="0"/>
              <a:t>‹#›</a:t>
            </a:fld>
            <a:endParaRPr kumimoji="1" lang="ja-JP" altLang="en-US"/>
          </a:p>
        </p:txBody>
      </p:sp>
    </p:spTree>
    <p:extLst>
      <p:ext uri="{BB962C8B-B14F-4D97-AF65-F5344CB8AC3E}">
        <p14:creationId xmlns:p14="http://schemas.microsoft.com/office/powerpoint/2010/main" val="107438141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日付プレースホルダー 3"/>
          <p:cNvSpPr>
            <a:spLocks noGrp="1"/>
          </p:cNvSpPr>
          <p:nvPr>
            <p:ph type="dt" idx="10"/>
          </p:nvPr>
        </p:nvSpPr>
        <p:spPr/>
        <p:txBody>
          <a:bodyPr/>
          <a:lstStyle/>
          <a:p>
            <a:fld id="{A652A298-6B95-43C1-B9C1-B73AC5DFCC01}" type="datetime1">
              <a:rPr kumimoji="1" lang="ja-JP" altLang="en-US" smtClean="0"/>
              <a:t>2025/12/12</a:t>
            </a:fld>
            <a:endParaRPr kumimoji="1" lang="ja-JP" altLang="en-US"/>
          </a:p>
        </p:txBody>
      </p:sp>
    </p:spTree>
    <p:extLst>
      <p:ext uri="{BB962C8B-B14F-4D97-AF65-F5344CB8AC3E}">
        <p14:creationId xmlns:p14="http://schemas.microsoft.com/office/powerpoint/2010/main" val="2594490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2025/12/12</a:t>
            </a:fld>
            <a:endParaRPr kumimoji="1" lang="ja-JP" altLang="en-US"/>
          </a:p>
        </p:txBody>
      </p:sp>
    </p:spTree>
    <p:extLst>
      <p:ext uri="{BB962C8B-B14F-4D97-AF65-F5344CB8AC3E}">
        <p14:creationId xmlns:p14="http://schemas.microsoft.com/office/powerpoint/2010/main" val="4000325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2025/12/12</a:t>
            </a:fld>
            <a:endParaRPr kumimoji="1" lang="ja-JP" altLang="en-US"/>
          </a:p>
        </p:txBody>
      </p:sp>
    </p:spTree>
    <p:extLst>
      <p:ext uri="{BB962C8B-B14F-4D97-AF65-F5344CB8AC3E}">
        <p14:creationId xmlns:p14="http://schemas.microsoft.com/office/powerpoint/2010/main" val="3347449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日付プレースホルダー 3"/>
          <p:cNvSpPr>
            <a:spLocks noGrp="1"/>
          </p:cNvSpPr>
          <p:nvPr>
            <p:ph type="dt" idx="1"/>
          </p:nvPr>
        </p:nvSpPr>
        <p:spPr/>
        <p:txBody>
          <a:bodyPr/>
          <a:lstStyle/>
          <a:p>
            <a:fld id="{C230C86A-FB06-4401-B9F1-6715C5CEC6FB}" type="datetime1">
              <a:rPr kumimoji="1" lang="ja-JP" altLang="en-US" smtClean="0"/>
              <a:t>2025/12/12</a:t>
            </a:fld>
            <a:endParaRPr kumimoji="1" lang="ja-JP" altLang="en-US"/>
          </a:p>
        </p:txBody>
      </p:sp>
    </p:spTree>
    <p:extLst>
      <p:ext uri="{BB962C8B-B14F-4D97-AF65-F5344CB8AC3E}">
        <p14:creationId xmlns:p14="http://schemas.microsoft.com/office/powerpoint/2010/main" val="24522445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gi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9" name="直角三角形 8"/>
          <p:cNvSpPr/>
          <p:nvPr userDrawn="1"/>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タイトル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3600" b="1">
                <a:solidFill>
                  <a:schemeClr val="tx2"/>
                </a:solidFill>
                <a:effectLst/>
              </a:defRPr>
            </a:lvl1pPr>
            <a:extLst/>
          </a:lstStyle>
          <a:p>
            <a:r>
              <a:rPr kumimoji="0" lang="ja-JP" altLang="en-US" dirty="0"/>
              <a:t>マスター タイトルの書式設定</a:t>
            </a:r>
            <a:endParaRPr kumimoji="0" lang="en-US" dirty="0"/>
          </a:p>
        </p:txBody>
      </p:sp>
      <p:sp>
        <p:nvSpPr>
          <p:cNvPr id="11" name="サブタイトル 16"/>
          <p:cNvSpPr>
            <a:spLocks noGrp="1"/>
          </p:cNvSpPr>
          <p:nvPr>
            <p:ph type="subTitle" idx="1"/>
          </p:nvPr>
        </p:nvSpPr>
        <p:spPr>
          <a:xfrm>
            <a:off x="685800" y="3611607"/>
            <a:ext cx="7772400" cy="1199704"/>
          </a:xfrm>
        </p:spPr>
        <p:txBody>
          <a:bodyPr lIns="45720" rIns="45720">
            <a:normAutofit/>
          </a:bodyPr>
          <a:lstStyle>
            <a:lvl1pPr marL="0" marR="64008" indent="0" algn="r">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dirty="0"/>
              <a:t>マスター サブタイトルの書式設定</a:t>
            </a:r>
            <a:endParaRPr kumimoji="0" lang="en-US" dirty="0"/>
          </a:p>
        </p:txBody>
      </p:sp>
      <p:cxnSp>
        <p:nvCxnSpPr>
          <p:cNvPr id="12" name="直線コネクタ 11"/>
          <p:cNvCxnSpPr/>
          <p:nvPr userDrawn="1"/>
        </p:nvCxnSpPr>
        <p:spPr>
          <a:xfrm>
            <a:off x="683568" y="3573016"/>
            <a:ext cx="7776864" cy="0"/>
          </a:xfrm>
          <a:prstGeom prst="line">
            <a:avLst/>
          </a:prstGeom>
          <a:ln w="19050">
            <a:solidFill>
              <a:srgbClr val="ABCD03"/>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userDrawn="1"/>
        </p:nvCxnSpPr>
        <p:spPr>
          <a:xfrm>
            <a:off x="683568" y="3606514"/>
            <a:ext cx="7776864" cy="0"/>
          </a:xfrm>
          <a:prstGeom prst="line">
            <a:avLst/>
          </a:prstGeom>
          <a:ln w="19050">
            <a:solidFill>
              <a:srgbClr val="002B69"/>
            </a:solidFill>
          </a:ln>
        </p:spPr>
        <p:style>
          <a:lnRef idx="1">
            <a:schemeClr val="accent1"/>
          </a:lnRef>
          <a:fillRef idx="0">
            <a:schemeClr val="accent1"/>
          </a:fillRef>
          <a:effectRef idx="0">
            <a:schemeClr val="accent1"/>
          </a:effectRef>
          <a:fontRef idx="minor">
            <a:schemeClr val="tx1"/>
          </a:fontRef>
        </p:style>
      </p:cxnSp>
      <p:pic>
        <p:nvPicPr>
          <p:cNvPr id="14" name="Picture 3" descr="N:\広報発信課\広報戦略担当\09シティプロモーション\ガイドラインの運用\ロゴデータ等\ロゴカラー（横置き）.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478280" y="6021288"/>
            <a:ext cx="1981508" cy="6406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 y="3910880"/>
            <a:ext cx="2964455" cy="2974504"/>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080224" y="0"/>
            <a:ext cx="3063776" cy="3068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38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514350" indent="-514350">
              <a:lnSpc>
                <a:spcPct val="150000"/>
              </a:lnSpc>
              <a:spcAft>
                <a:spcPts val="1200"/>
              </a:spcAft>
              <a:buClr>
                <a:schemeClr val="accent2"/>
              </a:buClr>
              <a:buSzPct val="100000"/>
              <a:buFont typeface="Wingdings" panose="05000000000000000000" pitchFamily="2" charset="2"/>
              <a:buChar char="l"/>
              <a:defRPr>
                <a:solidFill>
                  <a:schemeClr val="tx1"/>
                </a:solidFill>
              </a:defRPr>
            </a:lvl1pPr>
            <a:lvl2pPr marL="914400" indent="-457200">
              <a:lnSpc>
                <a:spcPct val="150000"/>
              </a:lnSpc>
              <a:spcAft>
                <a:spcPts val="1200"/>
              </a:spcAft>
              <a:buFont typeface="Wingdings" panose="05000000000000000000" pitchFamily="2" charset="2"/>
              <a:buChar char="ü"/>
              <a:defRPr/>
            </a:lvl2pPr>
            <a:lvl3pPr marL="1257300" indent="-342900">
              <a:lnSpc>
                <a:spcPct val="150000"/>
              </a:lnSpc>
              <a:spcAft>
                <a:spcPts val="1200"/>
              </a:spcAft>
              <a:buFont typeface="Wingdings" panose="05000000000000000000" pitchFamily="2" charset="2"/>
              <a:buChar char="u"/>
              <a:defRPr/>
            </a:lvl3pPr>
            <a:lvl4pPr marL="1714500" indent="-342900">
              <a:lnSpc>
                <a:spcPct val="150000"/>
              </a:lnSpc>
              <a:spcAft>
                <a:spcPts val="1200"/>
              </a:spcAft>
              <a:buFont typeface="Wingdings" panose="05000000000000000000" pitchFamily="2" charset="2"/>
              <a:buChar char="l"/>
              <a:defRPr/>
            </a:lvl4pPr>
            <a:lvl5pPr marL="2171700" indent="-342900">
              <a:lnSpc>
                <a:spcPct val="150000"/>
              </a:lnSpc>
              <a:spcAft>
                <a:spcPts val="1200"/>
              </a:spcAft>
              <a:buFont typeface="Wingdings" panose="05000000000000000000" pitchFamily="2" charset="2"/>
              <a:buChar char="ü"/>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5"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
        <p:nvSpPr>
          <p:cNvPr id="9" name="タイトル プレースホルダー 1"/>
          <p:cNvSpPr>
            <a:spLocks noGrp="1"/>
          </p:cNvSpPr>
          <p:nvPr>
            <p:ph type="title"/>
          </p:nvPr>
        </p:nvSpPr>
        <p:spPr>
          <a:xfrm>
            <a:off x="755576" y="116632"/>
            <a:ext cx="7427168" cy="634082"/>
          </a:xfrm>
          <a:prstGeom prst="rect">
            <a:avLst/>
          </a:prstGeom>
        </p:spPr>
        <p:txBody>
          <a:bodyPr vert="horz" lIns="91440" tIns="108000" rIns="91440" bIns="4572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1335074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67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611560" y="3645024"/>
            <a:ext cx="7772400" cy="714003"/>
          </a:xfrm>
        </p:spPr>
        <p:txBody>
          <a:bodyPr anchor="t"/>
          <a:lstStyle>
            <a:lvl1pPr algn="l">
              <a:defRPr sz="4000" b="1" cap="all">
                <a:solidFill>
                  <a:schemeClr val="tx1"/>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11560" y="4437112"/>
            <a:ext cx="7772400" cy="492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pic>
        <p:nvPicPr>
          <p:cNvPr id="11" name="Picture 2" descr="N:\広報発信課\広報戦略担当\09シティプロモーション\ガイドラインの運用\ロゴデータ等\ロゴカラー（横置き）.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1520" y="6361549"/>
            <a:ext cx="1080120" cy="349239"/>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Tree>
    <p:extLst>
      <p:ext uri="{BB962C8B-B14F-4D97-AF65-F5344CB8AC3E}">
        <p14:creationId xmlns:p14="http://schemas.microsoft.com/office/powerpoint/2010/main" val="2779003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セクション見出し">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6748"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1979712" y="3651101"/>
            <a:ext cx="7772400" cy="714003"/>
          </a:xfrm>
        </p:spPr>
        <p:txBody>
          <a:bodyPr anchor="t"/>
          <a:lstStyle>
            <a:lvl1pPr algn="l">
              <a:defRPr sz="4000" b="1" cap="all">
                <a:solidFill>
                  <a:schemeClr val="accent2"/>
                </a:solidFill>
              </a:defRPr>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1984176" y="4436903"/>
            <a:ext cx="7772400" cy="4920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6"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pic>
        <p:nvPicPr>
          <p:cNvPr id="7" name="Picture 2" descr="N:\広報発信課\広報戦略担当\09シティプロモーション\ガイドラインの運用\ロゴデータ等\ロゴカラー（横置き）.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812360" y="6361549"/>
            <a:ext cx="1080120" cy="34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042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600200"/>
            <a:ext cx="4038600" cy="4525963"/>
          </a:xfrm>
        </p:spPr>
        <p:txBody>
          <a:bodyPr/>
          <a:lstStyle>
            <a:lvl1pPr>
              <a:defRPr sz="20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000" b="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12"/>
          </p:nvPr>
        </p:nvSpPr>
        <p:spPr>
          <a:xfrm>
            <a:off x="7020272" y="6237312"/>
            <a:ext cx="576064" cy="481995"/>
          </a:xfrm>
          <a:prstGeom prst="rect">
            <a:avLst/>
          </a:prstGeom>
        </p:spPr>
        <p:txBody>
          <a:bodyPr/>
          <a:lstStyle/>
          <a:p>
            <a:fld id="{F1EB4F25-F99D-4A05-B039-A65F9E4CD875}" type="slidenum">
              <a:rPr kumimoji="1" lang="ja-JP" altLang="en-US" smtClean="0"/>
              <a:t>‹#›</a:t>
            </a:fld>
            <a:endParaRPr kumimoji="1" lang="ja-JP" altLang="en-US"/>
          </a:p>
        </p:txBody>
      </p:sp>
      <p:sp>
        <p:nvSpPr>
          <p:cNvPr id="8" name="タイトル プレースホルダー 1"/>
          <p:cNvSpPr>
            <a:spLocks noGrp="1"/>
          </p:cNvSpPr>
          <p:nvPr>
            <p:ph type="title"/>
          </p:nvPr>
        </p:nvSpPr>
        <p:spPr>
          <a:xfrm>
            <a:off x="755576" y="116632"/>
            <a:ext cx="7427168" cy="634082"/>
          </a:xfrm>
          <a:prstGeom prst="rect">
            <a:avLst/>
          </a:prstGeom>
        </p:spPr>
        <p:txBody>
          <a:bodyPr vert="horz" lIns="91440" tIns="108000" rIns="91440" bIns="45720" rtlCol="0" anchor="ctr">
            <a:noAutofit/>
          </a:bodyPr>
          <a:lstStyle/>
          <a:p>
            <a:r>
              <a:rPr kumimoji="1" lang="ja-JP" altLang="en-US" dirty="0"/>
              <a:t>マスター タイトルの書式設定</a:t>
            </a:r>
          </a:p>
        </p:txBody>
      </p:sp>
    </p:spTree>
    <p:extLst>
      <p:ext uri="{BB962C8B-B14F-4D97-AF65-F5344CB8AC3E}">
        <p14:creationId xmlns:p14="http://schemas.microsoft.com/office/powerpoint/2010/main" val="4263308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タイトル付きの図">
    <p:spTree>
      <p:nvGrpSpPr>
        <p:cNvPr id="1" name=""/>
        <p:cNvGrpSpPr/>
        <p:nvPr/>
      </p:nvGrpSpPr>
      <p:grpSpPr>
        <a:xfrm>
          <a:off x="0" y="0"/>
          <a:ext cx="0" cy="0"/>
          <a:chOff x="0" y="0"/>
          <a:chExt cx="0" cy="0"/>
        </a:xfrm>
      </p:grpSpPr>
      <p:pic>
        <p:nvPicPr>
          <p:cNvPr id="1027" name="Picture 3"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496" y="5085184"/>
            <a:ext cx="1711303" cy="17171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68344" y="44624"/>
            <a:ext cx="1437727"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1835696" y="5877272"/>
            <a:ext cx="5486400" cy="422722"/>
          </a:xfrm>
        </p:spPr>
        <p:txBody>
          <a:bodyPr anchor="b"/>
          <a:lstStyle>
            <a:lvl1pPr algn="ctr">
              <a:defRPr sz="2000" b="1"/>
            </a:lvl1pPr>
          </a:lstStyle>
          <a:p>
            <a:r>
              <a:rPr kumimoji="1" lang="ja-JP" altLang="en-US" dirty="0"/>
              <a:t>マスター タイトルの書式設定</a:t>
            </a:r>
          </a:p>
        </p:txBody>
      </p:sp>
      <p:sp>
        <p:nvSpPr>
          <p:cNvPr id="3" name="図プレースホルダー 2"/>
          <p:cNvSpPr>
            <a:spLocks noGrp="1"/>
          </p:cNvSpPr>
          <p:nvPr>
            <p:ph type="pic" idx="1"/>
          </p:nvPr>
        </p:nvSpPr>
        <p:spPr>
          <a:xfrm>
            <a:off x="395536" y="548680"/>
            <a:ext cx="8280920" cy="52565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pic>
        <p:nvPicPr>
          <p:cNvPr id="8" name="Picture 2" descr="N:\広報発信課\広報戦略担当\09シティプロモーション\ガイドラインの運用\ロゴデータ等\ロゴカラー（横置き）.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7668344" y="6350596"/>
            <a:ext cx="1080120" cy="349239"/>
          </a:xfrm>
          <a:prstGeom prst="rect">
            <a:avLst/>
          </a:prstGeom>
          <a:noFill/>
          <a:extLst>
            <a:ext uri="{909E8E84-426E-40DD-AFC4-6F175D3DCCD1}">
              <a14:hiddenFill xmlns:a14="http://schemas.microsoft.com/office/drawing/2010/main">
                <a:solidFill>
                  <a:srgbClr val="FFFFFF"/>
                </a:solidFill>
              </a14:hiddenFill>
            </a:ext>
          </a:extLst>
        </p:spPr>
      </p:pic>
      <p:sp>
        <p:nvSpPr>
          <p:cNvPr id="9"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Tree>
    <p:extLst>
      <p:ext uri="{BB962C8B-B14F-4D97-AF65-F5344CB8AC3E}">
        <p14:creationId xmlns:p14="http://schemas.microsoft.com/office/powerpoint/2010/main" val="361619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10;縦書きテキスト">
    <p:spTree>
      <p:nvGrpSpPr>
        <p:cNvPr id="1" name=""/>
        <p:cNvGrpSpPr/>
        <p:nvPr/>
      </p:nvGrpSpPr>
      <p:grpSpPr>
        <a:xfrm>
          <a:off x="0" y="0"/>
          <a:ext cx="0" cy="0"/>
          <a:chOff x="0" y="0"/>
          <a:chExt cx="0" cy="0"/>
        </a:xfrm>
      </p:grpSpPr>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スライド番号プレースホルダー 5"/>
          <p:cNvSpPr>
            <a:spLocks noGrp="1"/>
          </p:cNvSpPr>
          <p:nvPr>
            <p:ph type="sldNum" sz="quarter" idx="12"/>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
        <p:nvSpPr>
          <p:cNvPr id="7" name="タイトル 1"/>
          <p:cNvSpPr txBox="1">
            <a:spLocks/>
          </p:cNvSpPr>
          <p:nvPr userDrawn="1"/>
        </p:nvSpPr>
        <p:spPr>
          <a:xfrm>
            <a:off x="755576" y="202630"/>
            <a:ext cx="8229600" cy="634082"/>
          </a:xfrm>
          <a:prstGeom prst="rect">
            <a:avLst/>
          </a:prstGeom>
        </p:spPr>
        <p:txBody>
          <a:bodyPr/>
          <a:lstStyle>
            <a:lvl1pPr algn="l" defTabSz="914400" rtl="0" eaLnBrk="1" latinLnBrk="0" hangingPunct="1">
              <a:spcBef>
                <a:spcPct val="0"/>
              </a:spcBef>
              <a:buNone/>
              <a:defRPr kumimoji="1" sz="3200" b="1" kern="1200">
                <a:solidFill>
                  <a:schemeClr val="bg1"/>
                </a:solidFill>
                <a:latin typeface="+mj-lt"/>
                <a:ea typeface="+mj-ea"/>
                <a:cs typeface="+mj-cs"/>
              </a:defRPr>
            </a:lvl1pPr>
          </a:lstStyle>
          <a:p>
            <a:r>
              <a:rPr lang="ja-JP" altLang="en-US" dirty="0"/>
              <a:t>マスター タイトルの書式設定</a:t>
            </a:r>
          </a:p>
        </p:txBody>
      </p:sp>
    </p:spTree>
    <p:extLst>
      <p:ext uri="{BB962C8B-B14F-4D97-AF65-F5344CB8AC3E}">
        <p14:creationId xmlns:p14="http://schemas.microsoft.com/office/powerpoint/2010/main" val="324759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12" name="正方形/長方形 11"/>
          <p:cNvSpPr/>
          <p:nvPr userDrawn="1"/>
        </p:nvSpPr>
        <p:spPr>
          <a:xfrm rot="5400000">
            <a:off x="5121190" y="2835193"/>
            <a:ext cx="6857996" cy="11876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2" name="縦書きタイトル 1"/>
          <p:cNvSpPr>
            <a:spLocks noGrp="1"/>
          </p:cNvSpPr>
          <p:nvPr>
            <p:ph type="title" orient="vert" hasCustomPrompt="1"/>
          </p:nvPr>
        </p:nvSpPr>
        <p:spPr>
          <a:xfrm>
            <a:off x="8090048" y="836712"/>
            <a:ext cx="874440" cy="5073427"/>
          </a:xfrm>
        </p:spPr>
        <p:txBody>
          <a:bodyPr vert="eaVert"/>
          <a:lstStyle>
            <a:lvl1pPr algn="l">
              <a:defRPr>
                <a:solidFill>
                  <a:schemeClr val="bg1"/>
                </a:solidFill>
              </a:defRPr>
            </a:lvl1pPr>
          </a:lstStyle>
          <a:p>
            <a:r>
              <a:rPr kumimoji="1" lang="ja-JP" altLang="en-US" dirty="0"/>
              <a:t>タイトルの書式設定</a:t>
            </a:r>
          </a:p>
        </p:txBody>
      </p:sp>
      <p:sp>
        <p:nvSpPr>
          <p:cNvPr id="3" name="縦書きテキスト プレースホルダー 2"/>
          <p:cNvSpPr>
            <a:spLocks noGrp="1"/>
          </p:cNvSpPr>
          <p:nvPr>
            <p:ph type="body" orient="vert" idx="1"/>
          </p:nvPr>
        </p:nvSpPr>
        <p:spPr>
          <a:xfrm>
            <a:off x="457200" y="274638"/>
            <a:ext cx="6995120" cy="5851525"/>
          </a:xfrm>
        </p:spPr>
        <p:txBody>
          <a:bodyPr vert="eaVert"/>
          <a:lstStyle>
            <a:lvl1pPr>
              <a:buClr>
                <a:schemeClr val="accent2"/>
              </a:buClr>
              <a:defRPr/>
            </a:lvl1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0" name="Picture 2" descr="N:\広報発信課\広報戦略担当\09シティプロモーション\ガイドラインの運用\ロゴデータ等\ロゴカラー（横置き）.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79512" y="6366557"/>
            <a:ext cx="1080120" cy="34923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rot="5400000">
            <a:off x="12273867" y="5021934"/>
            <a:ext cx="806339" cy="807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4" cstate="email">
            <a:lum bright="70000" contrast="-70000"/>
            <a:extLst>
              <a:ext uri="{BEBA8EAE-BF5A-486C-A8C5-ECC9F3942E4B}">
                <a14:imgProps xmlns:a14="http://schemas.microsoft.com/office/drawing/2010/main">
                  <a14:imgLayer r:embed="rId5">
                    <a14:imgEffect>
                      <a14:artisticPhotocopy trans="0" detail="0"/>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rot="5400000">
            <a:off x="3975757" y="4996349"/>
            <a:ext cx="830473" cy="833288"/>
          </a:xfrm>
          <a:prstGeom prst="rect">
            <a:avLst/>
          </a:prstGeom>
          <a:noFill/>
          <a:extLst>
            <a:ext uri="{909E8E84-426E-40DD-AFC4-6F175D3DCCD1}">
              <a14:hiddenFill xmlns:a14="http://schemas.microsoft.com/office/drawing/2010/main">
                <a:solidFill>
                  <a:srgbClr val="FFFFFF"/>
                </a:solidFill>
              </a14:hiddenFill>
            </a:ext>
          </a:extLst>
        </p:spPr>
      </p:pic>
      <p:sp>
        <p:nvSpPr>
          <p:cNvPr id="15" name="スライド番号プレースホルダー 5"/>
          <p:cNvSpPr txBox="1">
            <a:spLocks/>
          </p:cNvSpPr>
          <p:nvPr userDrawn="1"/>
        </p:nvSpPr>
        <p:spPr>
          <a:xfrm>
            <a:off x="3923928" y="6403389"/>
            <a:ext cx="576064" cy="481995"/>
          </a:xfrm>
          <a:prstGeom prst="rect">
            <a:avLst/>
          </a:prstGeom>
        </p:spPr>
        <p:txBody>
          <a:bodyPr vert="horz" lIns="91440" tIns="45720" rIns="91440" bIns="45720" rtlCol="0" anchor="ctr"/>
          <a:lstStyle>
            <a:defPPr>
              <a:defRPr lang="ja-JP"/>
            </a:defPPr>
            <a:lvl1pPr marL="0" algn="r" defTabSz="914400" rtl="0" eaLnBrk="1" latinLnBrk="0" hangingPunct="1">
              <a:defRPr kumimoji="1" sz="16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F1EB4F25-F99D-4A05-B039-A65F9E4CD875}" type="slidenum">
              <a:rPr lang="ja-JP" altLang="en-US" smtClean="0"/>
              <a:pPr/>
              <a:t>‹#›</a:t>
            </a:fld>
            <a:endParaRPr lang="ja-JP" altLang="en-US" dirty="0"/>
          </a:p>
        </p:txBody>
      </p:sp>
      <p:pic>
        <p:nvPicPr>
          <p:cNvPr id="16"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298110" y="29009"/>
            <a:ext cx="806339" cy="8077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4" cstate="email">
            <a:lum bright="70000" contrast="-70000"/>
            <a:extLst>
              <a:ext uri="{BEBA8EAE-BF5A-486C-A8C5-ECC9F3942E4B}">
                <a14:imgProps xmlns:a14="http://schemas.microsoft.com/office/drawing/2010/main">
                  <a14:imgLayer r:embed="rId5">
                    <a14:imgEffect>
                      <a14:artisticPhotocopy trans="0" detail="0"/>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956375" y="5986745"/>
            <a:ext cx="830473" cy="83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032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正方形/長方形 3"/>
          <p:cNvSpPr/>
          <p:nvPr userDrawn="1"/>
        </p:nvSpPr>
        <p:spPr>
          <a:xfrm>
            <a:off x="0" y="0"/>
            <a:ext cx="9143999" cy="8947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2" name="タイトル プレースホルダー 1"/>
          <p:cNvSpPr>
            <a:spLocks noGrp="1"/>
          </p:cNvSpPr>
          <p:nvPr>
            <p:ph type="title"/>
          </p:nvPr>
        </p:nvSpPr>
        <p:spPr>
          <a:xfrm>
            <a:off x="755576" y="116632"/>
            <a:ext cx="7427168" cy="634082"/>
          </a:xfrm>
          <a:prstGeom prst="rect">
            <a:avLst/>
          </a:prstGeom>
        </p:spPr>
        <p:txBody>
          <a:bodyPr vert="horz" lIns="91440" tIns="108000" rIns="91440" bIns="45720" rtlCol="0" anchor="ctr">
            <a:no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pic>
        <p:nvPicPr>
          <p:cNvPr id="1026" name="Picture 2" descr="N:\広報発信課\広報戦略担当\09シティプロモーション\ガイドラインの運用\ロゴデータ等\ロゴカラー（横置き）.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68344" y="6361550"/>
            <a:ext cx="1080120" cy="34923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N:\広報発信課\広報戦略担当\09シティプロモーション\ガイドラインの運用\パワーポイントデザインテンプレート\くらしっくドット.gif"/>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8298110" y="29009"/>
            <a:ext cx="806339" cy="8077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N:\広報発信課\広報戦略担当\09シティプロモーション\ガイドラインの運用\パワーポイントデザインテンプレート\かしこいストライプ.gif"/>
          <p:cNvPicPr>
            <a:picLocks noChangeAspect="1" noChangeArrowheads="1"/>
          </p:cNvPicPr>
          <p:nvPr userDrawn="1"/>
        </p:nvPicPr>
        <p:blipFill>
          <a:blip r:embed="rId12" cstate="email">
            <a:lum bright="70000" contrast="-70000"/>
            <a:extLst>
              <a:ext uri="{BEBA8EAE-BF5A-486C-A8C5-ECC9F3942E4B}">
                <a14:imgProps xmlns:a14="http://schemas.microsoft.com/office/drawing/2010/main">
                  <a14:imgLayer r:embed="rId13">
                    <a14:imgEffect>
                      <a14:artisticPhotocopy trans="0" detail="0"/>
                    </a14:imgEffect>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0" y="3424"/>
            <a:ext cx="830473" cy="833288"/>
          </a:xfrm>
          <a:prstGeom prst="rect">
            <a:avLst/>
          </a:prstGeom>
          <a:noFill/>
          <a:extLst>
            <a:ext uri="{909E8E84-426E-40DD-AFC4-6F175D3DCCD1}">
              <a14:hiddenFill xmlns:a14="http://schemas.microsoft.com/office/drawing/2010/main">
                <a:solidFill>
                  <a:srgbClr val="FFFFFF"/>
                </a:solidFill>
              </a14:hiddenFill>
            </a:ext>
          </a:extLst>
        </p:spPr>
      </p:pic>
      <p:sp>
        <p:nvSpPr>
          <p:cNvPr id="12" name="スライド番号プレースホルダー 5"/>
          <p:cNvSpPr>
            <a:spLocks noGrp="1"/>
          </p:cNvSpPr>
          <p:nvPr>
            <p:ph type="sldNum" sz="quarter" idx="4"/>
          </p:nvPr>
        </p:nvSpPr>
        <p:spPr>
          <a:xfrm>
            <a:off x="4285342" y="6403389"/>
            <a:ext cx="576064" cy="481995"/>
          </a:xfrm>
          <a:prstGeom prst="rect">
            <a:avLst/>
          </a:prstGeom>
        </p:spPr>
        <p:txBody>
          <a:bodyPr/>
          <a:lstStyle/>
          <a:p>
            <a:fld id="{F1EB4F25-F99D-4A05-B039-A65F9E4CD875}" type="slidenum">
              <a:rPr kumimoji="1" lang="ja-JP" altLang="en-US" smtClean="0"/>
              <a:t>‹#›</a:t>
            </a:fld>
            <a:endParaRPr kumimoji="1" lang="ja-JP" altLang="en-US"/>
          </a:p>
        </p:txBody>
      </p:sp>
    </p:spTree>
    <p:extLst>
      <p:ext uri="{BB962C8B-B14F-4D97-AF65-F5344CB8AC3E}">
        <p14:creationId xmlns:p14="http://schemas.microsoft.com/office/powerpoint/2010/main" val="4267882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7" r:id="rId6"/>
    <p:sldLayoutId id="2147483658" r:id="rId7"/>
    <p:sldLayoutId id="2147483659" r:id="rId8"/>
  </p:sldLayoutIdLst>
  <p:hf hdr="0" ftr="0" dt="0"/>
  <p:txStyles>
    <p:titleStyle>
      <a:lvl1pPr algn="l" defTabSz="914400" rtl="0" eaLnBrk="1" latinLnBrk="0" hangingPunct="1">
        <a:spcBef>
          <a:spcPct val="0"/>
        </a:spcBef>
        <a:buNone/>
        <a:defRPr kumimoji="1" sz="3200" b="1" kern="1200">
          <a:solidFill>
            <a:schemeClr val="bg1"/>
          </a:solidFill>
          <a:latin typeface="+mj-lt"/>
          <a:ea typeface="+mj-ea"/>
          <a:cs typeface="+mj-cs"/>
        </a:defRPr>
      </a:lvl1pPr>
    </p:titleStyle>
    <p:bodyStyle>
      <a:lvl1pPr marL="457200" indent="-457200" algn="l" defTabSz="914400" rtl="0" eaLnBrk="1" latinLnBrk="0" hangingPunct="1">
        <a:lnSpc>
          <a:spcPct val="150000"/>
        </a:lnSpc>
        <a:spcBef>
          <a:spcPct val="20000"/>
        </a:spcBef>
        <a:spcAft>
          <a:spcPts val="1200"/>
        </a:spcAft>
        <a:buClr>
          <a:schemeClr val="accent2"/>
        </a:buClr>
        <a:buSzPct val="9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lang="ja-JP" altLang="en-US" sz="3200" dirty="0"/>
              <a:t>週休</a:t>
            </a:r>
            <a:r>
              <a:rPr lang="en-US" altLang="ja-JP" sz="3200" dirty="0"/>
              <a:t>2</a:t>
            </a:r>
            <a:r>
              <a:rPr lang="ja-JP" altLang="en-US" sz="3200" dirty="0"/>
              <a:t>日に係る参考様式使用方法</a:t>
            </a:r>
            <a:endParaRPr kumimoji="1" lang="ja-JP" altLang="en-US" sz="3200" dirty="0"/>
          </a:p>
        </p:txBody>
      </p:sp>
      <p:sp>
        <p:nvSpPr>
          <p:cNvPr id="3" name="サブタイトル 2"/>
          <p:cNvSpPr>
            <a:spLocks noGrp="1"/>
          </p:cNvSpPr>
          <p:nvPr>
            <p:ph type="subTitle" idx="1"/>
          </p:nvPr>
        </p:nvSpPr>
        <p:spPr/>
        <p:txBody>
          <a:bodyPr/>
          <a:lstStyle/>
          <a:p>
            <a:r>
              <a:rPr lang="ja-JP" altLang="en-US" dirty="0"/>
              <a:t>長岡京市検査指導課</a:t>
            </a:r>
            <a:endParaRPr kumimoji="1" lang="ja-JP" altLang="en-US" dirty="0"/>
          </a:p>
        </p:txBody>
      </p:sp>
    </p:spTree>
    <p:extLst>
      <p:ext uri="{BB962C8B-B14F-4D97-AF65-F5344CB8AC3E}">
        <p14:creationId xmlns:p14="http://schemas.microsoft.com/office/powerpoint/2010/main" val="181367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634082"/>
          </a:xfrm>
        </p:spPr>
        <p:txBody>
          <a:bodyPr>
            <a:normAutofit/>
          </a:bodyPr>
          <a:lstStyle/>
          <a:p>
            <a:pPr marL="0" indent="0">
              <a:buNone/>
            </a:pPr>
            <a:r>
              <a:rPr kumimoji="1" lang="ja-JP" altLang="en-US" sz="2000" dirty="0"/>
              <a:t>①工事名、受注者名、現場代理人の氏名を記載してください</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2</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8" name="図 7">
            <a:extLst>
              <a:ext uri="{FF2B5EF4-FFF2-40B4-BE49-F238E27FC236}">
                <a16:creationId xmlns:a16="http://schemas.microsoft.com/office/drawing/2014/main" id="{5DF82AC9-1A4E-4E7C-A5C4-557A0B330C02}"/>
              </a:ext>
            </a:extLst>
          </p:cNvPr>
          <p:cNvPicPr>
            <a:picLocks noChangeAspect="1"/>
          </p:cNvPicPr>
          <p:nvPr/>
        </p:nvPicPr>
        <p:blipFill rotWithShape="1">
          <a:blip r:embed="rId2">
            <a:extLst>
              <a:ext uri="{28A0092B-C50C-407E-A947-70E740481C1C}">
                <a14:useLocalDpi xmlns:a14="http://schemas.microsoft.com/office/drawing/2010/main" val="0"/>
              </a:ext>
            </a:extLst>
          </a:blip>
          <a:srcRect l="9839" t="15000" r="32009" b="66320"/>
          <a:stretch/>
        </p:blipFill>
        <p:spPr>
          <a:xfrm>
            <a:off x="375228" y="2780928"/>
            <a:ext cx="8393544" cy="1516520"/>
          </a:xfrm>
          <a:prstGeom prst="rect">
            <a:avLst/>
          </a:prstGeom>
        </p:spPr>
      </p:pic>
    </p:spTree>
    <p:extLst>
      <p:ext uri="{BB962C8B-B14F-4D97-AF65-F5344CB8AC3E}">
        <p14:creationId xmlns:p14="http://schemas.microsoft.com/office/powerpoint/2010/main" val="62799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fontScale="92500" lnSpcReduction="10000"/>
          </a:bodyPr>
          <a:lstStyle/>
          <a:p>
            <a:pPr marL="0" indent="0">
              <a:buNone/>
            </a:pPr>
            <a:r>
              <a:rPr kumimoji="1" lang="ja-JP" altLang="en-US" sz="2000" dirty="0"/>
              <a:t>②現場着手日、現場終了予定日を記入してください。</a:t>
            </a:r>
            <a:endParaRPr kumimoji="1" lang="en-US" altLang="ja-JP" sz="2000" dirty="0"/>
          </a:p>
          <a:p>
            <a:pPr marL="0" indent="0">
              <a:buNone/>
            </a:pPr>
            <a:r>
              <a:rPr kumimoji="1" lang="ja-JP" altLang="en-US" sz="2000" dirty="0"/>
              <a:t>（一例として２月３日～４月２８日にしています）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3</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6" name="図 5">
            <a:extLst>
              <a:ext uri="{FF2B5EF4-FFF2-40B4-BE49-F238E27FC236}">
                <a16:creationId xmlns:a16="http://schemas.microsoft.com/office/drawing/2014/main" id="{88689F9A-5FBD-4ECB-A11C-9FC5F3E74DE6}"/>
              </a:ext>
            </a:extLst>
          </p:cNvPr>
          <p:cNvPicPr>
            <a:picLocks noChangeAspect="1"/>
          </p:cNvPicPr>
          <p:nvPr/>
        </p:nvPicPr>
        <p:blipFill rotWithShape="1">
          <a:blip r:embed="rId2">
            <a:extLst>
              <a:ext uri="{28A0092B-C50C-407E-A947-70E740481C1C}">
                <a14:useLocalDpi xmlns:a14="http://schemas.microsoft.com/office/drawing/2010/main" val="0"/>
              </a:ext>
            </a:extLst>
          </a:blip>
          <a:srcRect l="5112" t="34690" r="63388" b="51582"/>
          <a:stretch/>
        </p:blipFill>
        <p:spPr>
          <a:xfrm>
            <a:off x="1641692" y="3140968"/>
            <a:ext cx="5287300" cy="1296144"/>
          </a:xfrm>
          <a:prstGeom prst="rect">
            <a:avLst/>
          </a:prstGeom>
        </p:spPr>
      </p:pic>
    </p:spTree>
    <p:extLst>
      <p:ext uri="{BB962C8B-B14F-4D97-AF65-F5344CB8AC3E}">
        <p14:creationId xmlns:p14="http://schemas.microsoft.com/office/powerpoint/2010/main" val="346855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fontScale="77500" lnSpcReduction="20000"/>
          </a:bodyPr>
          <a:lstStyle/>
          <a:p>
            <a:pPr marL="0" indent="0">
              <a:buNone/>
            </a:pPr>
            <a:r>
              <a:rPr kumimoji="1" lang="ja-JP" altLang="en-US" sz="2000" dirty="0"/>
              <a:t>③入力すると工事着手月から３か月間のカレンダーが出ます。</a:t>
            </a:r>
            <a:endParaRPr kumimoji="1" lang="en-US" altLang="ja-JP" sz="2000" dirty="0"/>
          </a:p>
          <a:p>
            <a:pPr marL="0" indent="0">
              <a:buNone/>
            </a:pPr>
            <a:r>
              <a:rPr lang="ja-JP" altLang="en-US" sz="2000" dirty="0"/>
              <a:t>（黒く塗りつぶされているのは期間外日です。今回の場合</a:t>
            </a:r>
            <a:r>
              <a:rPr lang="en-US" altLang="ja-JP" sz="2000" dirty="0"/>
              <a:t>2</a:t>
            </a:r>
            <a:r>
              <a:rPr lang="ja-JP" altLang="en-US" sz="2000" dirty="0"/>
              <a:t>月</a:t>
            </a:r>
            <a:r>
              <a:rPr lang="en-US" altLang="ja-JP" sz="2000" dirty="0"/>
              <a:t>1</a:t>
            </a:r>
            <a:r>
              <a:rPr lang="ja-JP" altLang="en-US" sz="2000" dirty="0"/>
              <a:t>日～</a:t>
            </a:r>
            <a:r>
              <a:rPr lang="en-US" altLang="ja-JP" sz="2000" dirty="0"/>
              <a:t>2</a:t>
            </a:r>
            <a:r>
              <a:rPr lang="ja-JP" altLang="en-US" sz="2000" dirty="0"/>
              <a:t>日、</a:t>
            </a:r>
            <a:r>
              <a:rPr lang="en-US" altLang="ja-JP" sz="2000" dirty="0"/>
              <a:t>4</a:t>
            </a:r>
            <a:r>
              <a:rPr lang="ja-JP" altLang="en-US" sz="2000" dirty="0"/>
              <a:t>月</a:t>
            </a:r>
            <a:r>
              <a:rPr lang="en-US" altLang="ja-JP" sz="2000" dirty="0"/>
              <a:t>29</a:t>
            </a:r>
            <a:r>
              <a:rPr lang="ja-JP" altLang="en-US" sz="2000" dirty="0"/>
              <a:t>日～</a:t>
            </a:r>
            <a:r>
              <a:rPr lang="en-US" altLang="ja-JP" sz="2000" dirty="0"/>
              <a:t>30</a:t>
            </a:r>
            <a:r>
              <a:rPr lang="ja-JP" altLang="en-US" sz="2000" dirty="0"/>
              <a:t>日）</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4</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7" name="図 6">
            <a:extLst>
              <a:ext uri="{FF2B5EF4-FFF2-40B4-BE49-F238E27FC236}">
                <a16:creationId xmlns:a16="http://schemas.microsoft.com/office/drawing/2014/main" id="{1079AA08-E28F-4FF0-BFD3-6B0CC77D5605}"/>
              </a:ext>
            </a:extLst>
          </p:cNvPr>
          <p:cNvPicPr>
            <a:picLocks noChangeAspect="1"/>
          </p:cNvPicPr>
          <p:nvPr/>
        </p:nvPicPr>
        <p:blipFill rotWithShape="1">
          <a:blip r:embed="rId2">
            <a:extLst>
              <a:ext uri="{28A0092B-C50C-407E-A947-70E740481C1C}">
                <a14:useLocalDpi xmlns:a14="http://schemas.microsoft.com/office/drawing/2010/main" val="0"/>
              </a:ext>
            </a:extLst>
          </a:blip>
          <a:srcRect l="5502" t="21172" r="21860" b="14429"/>
          <a:stretch/>
        </p:blipFill>
        <p:spPr>
          <a:xfrm>
            <a:off x="554856" y="2302694"/>
            <a:ext cx="8034287" cy="4006626"/>
          </a:xfrm>
          <a:prstGeom prst="rect">
            <a:avLst/>
          </a:prstGeom>
        </p:spPr>
      </p:pic>
      <p:sp>
        <p:nvSpPr>
          <p:cNvPr id="8" name="正方形/長方形 7">
            <a:extLst>
              <a:ext uri="{FF2B5EF4-FFF2-40B4-BE49-F238E27FC236}">
                <a16:creationId xmlns:a16="http://schemas.microsoft.com/office/drawing/2014/main" id="{0E536A23-FCFB-4895-8F33-D9882ADE41F0}"/>
              </a:ext>
            </a:extLst>
          </p:cNvPr>
          <p:cNvSpPr/>
          <p:nvPr/>
        </p:nvSpPr>
        <p:spPr>
          <a:xfrm>
            <a:off x="323528" y="2077442"/>
            <a:ext cx="936104" cy="52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Tree>
    <p:extLst>
      <p:ext uri="{BB962C8B-B14F-4D97-AF65-F5344CB8AC3E}">
        <p14:creationId xmlns:p14="http://schemas.microsoft.com/office/powerpoint/2010/main" val="1481864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a:bodyPr>
          <a:lstStyle/>
          <a:p>
            <a:pPr marL="0" indent="0">
              <a:buNone/>
            </a:pPr>
            <a:r>
              <a:rPr kumimoji="1" lang="ja-JP" altLang="en-US" sz="2000" dirty="0"/>
              <a:t>④現場着手日から現場着手日の日数が３か月を超える場合は、右上のページ数を変えると次の３か月のカレンダーが出ます。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5</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6" name="図 5">
            <a:extLst>
              <a:ext uri="{FF2B5EF4-FFF2-40B4-BE49-F238E27FC236}">
                <a16:creationId xmlns:a16="http://schemas.microsoft.com/office/drawing/2014/main" id="{88689F9A-5FBD-4ECB-A11C-9FC5F3E74DE6}"/>
              </a:ext>
            </a:extLst>
          </p:cNvPr>
          <p:cNvPicPr>
            <a:picLocks noChangeAspect="1"/>
          </p:cNvPicPr>
          <p:nvPr/>
        </p:nvPicPr>
        <p:blipFill rotWithShape="1">
          <a:blip r:embed="rId2">
            <a:extLst>
              <a:ext uri="{28A0092B-C50C-407E-A947-70E740481C1C}">
                <a14:useLocalDpi xmlns:a14="http://schemas.microsoft.com/office/drawing/2010/main" val="0"/>
              </a:ext>
            </a:extLst>
          </a:blip>
          <a:srcRect l="5112" t="34690" r="63388" b="51582"/>
          <a:stretch/>
        </p:blipFill>
        <p:spPr>
          <a:xfrm>
            <a:off x="251520" y="2083584"/>
            <a:ext cx="5287300" cy="1296144"/>
          </a:xfrm>
          <a:prstGeom prst="rect">
            <a:avLst/>
          </a:prstGeom>
        </p:spPr>
      </p:pic>
      <p:sp>
        <p:nvSpPr>
          <p:cNvPr id="5" name="正方形/長方形 4">
            <a:extLst>
              <a:ext uri="{FF2B5EF4-FFF2-40B4-BE49-F238E27FC236}">
                <a16:creationId xmlns:a16="http://schemas.microsoft.com/office/drawing/2014/main" id="{1D63949B-AD5A-4F2A-8CCB-3FBA0D21FD3B}"/>
              </a:ext>
            </a:extLst>
          </p:cNvPr>
          <p:cNvSpPr/>
          <p:nvPr/>
        </p:nvSpPr>
        <p:spPr>
          <a:xfrm>
            <a:off x="3635896" y="2949020"/>
            <a:ext cx="2558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en-US" altLang="ja-JP" sz="2400" b="1" dirty="0">
                <a:solidFill>
                  <a:srgbClr val="FF0000"/>
                </a:solidFill>
              </a:rPr>
              <a:t>7</a:t>
            </a:r>
            <a:endParaRPr kumimoji="1" lang="ja-JP" altLang="en-US" sz="2400" b="1" dirty="0">
              <a:solidFill>
                <a:srgbClr val="FF0000"/>
              </a:solidFill>
            </a:endParaRPr>
          </a:p>
        </p:txBody>
      </p:sp>
      <p:pic>
        <p:nvPicPr>
          <p:cNvPr id="8" name="図 7">
            <a:extLst>
              <a:ext uri="{FF2B5EF4-FFF2-40B4-BE49-F238E27FC236}">
                <a16:creationId xmlns:a16="http://schemas.microsoft.com/office/drawing/2014/main" id="{87B875A6-036B-4AAA-B152-B801CEF398A2}"/>
              </a:ext>
            </a:extLst>
          </p:cNvPr>
          <p:cNvPicPr>
            <a:picLocks noChangeAspect="1"/>
          </p:cNvPicPr>
          <p:nvPr/>
        </p:nvPicPr>
        <p:blipFill rotWithShape="1">
          <a:blip r:embed="rId3">
            <a:extLst>
              <a:ext uri="{28A0092B-C50C-407E-A947-70E740481C1C}">
                <a14:useLocalDpi xmlns:a14="http://schemas.microsoft.com/office/drawing/2010/main" val="0"/>
              </a:ext>
            </a:extLst>
          </a:blip>
          <a:srcRect l="35038" t="17249" r="24013" b="65527"/>
          <a:stretch/>
        </p:blipFill>
        <p:spPr>
          <a:xfrm>
            <a:off x="4716016" y="4783936"/>
            <a:ext cx="3744416" cy="889178"/>
          </a:xfrm>
          <a:prstGeom prst="rect">
            <a:avLst/>
          </a:prstGeom>
        </p:spPr>
      </p:pic>
      <p:sp>
        <p:nvSpPr>
          <p:cNvPr id="10" name="吹き出し: 四角形 9">
            <a:extLst>
              <a:ext uri="{FF2B5EF4-FFF2-40B4-BE49-F238E27FC236}">
                <a16:creationId xmlns:a16="http://schemas.microsoft.com/office/drawing/2014/main" id="{4AEE7D74-9DB7-40A5-9E8A-CB18AAC0486D}"/>
              </a:ext>
            </a:extLst>
          </p:cNvPr>
          <p:cNvSpPr/>
          <p:nvPr/>
        </p:nvSpPr>
        <p:spPr>
          <a:xfrm>
            <a:off x="678417" y="3981209"/>
            <a:ext cx="3673782" cy="1691905"/>
          </a:xfrm>
          <a:prstGeom prst="wedgeRectCallout">
            <a:avLst>
              <a:gd name="adj1" fmla="val 64445"/>
              <a:gd name="adj2" fmla="val -3890"/>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r>
              <a:rPr kumimoji="1" lang="ja-JP" altLang="en-US" sz="2400" b="1" dirty="0">
                <a:solidFill>
                  <a:schemeClr val="tx1"/>
                </a:solidFill>
              </a:rPr>
              <a:t>今回の場合、１枚目にすると２～４月、２枚目にする</a:t>
            </a:r>
            <a:r>
              <a:rPr lang="ja-JP" altLang="en-US" sz="2400" b="1" dirty="0">
                <a:solidFill>
                  <a:schemeClr val="tx1"/>
                </a:solidFill>
              </a:rPr>
              <a:t>と５月～７月のカレンダーが出ます</a:t>
            </a:r>
            <a:endParaRPr kumimoji="1" lang="ja-JP" altLang="en-US" sz="2400" b="1" dirty="0">
              <a:solidFill>
                <a:schemeClr val="tx1"/>
              </a:solidFill>
            </a:endParaRPr>
          </a:p>
        </p:txBody>
      </p:sp>
      <p:sp>
        <p:nvSpPr>
          <p:cNvPr id="11" name="コンテンツ プレースホルダー 1">
            <a:extLst>
              <a:ext uri="{FF2B5EF4-FFF2-40B4-BE49-F238E27FC236}">
                <a16:creationId xmlns:a16="http://schemas.microsoft.com/office/drawing/2014/main" id="{1BAC54CA-C9EB-4546-BC09-CDFE03FB2246}"/>
              </a:ext>
            </a:extLst>
          </p:cNvPr>
          <p:cNvSpPr txBox="1">
            <a:spLocks/>
          </p:cNvSpPr>
          <p:nvPr/>
        </p:nvSpPr>
        <p:spPr>
          <a:xfrm>
            <a:off x="251520" y="5816124"/>
            <a:ext cx="8640960" cy="481995"/>
          </a:xfrm>
          <a:prstGeom prst="rect">
            <a:avLst/>
          </a:prstGeom>
        </p:spPr>
        <p:txBody>
          <a:bodyPr vert="horz" lIns="91440" tIns="45720" rIns="91440" bIns="45720" rtlCol="0">
            <a:normAutofit fontScale="92500" lnSpcReduction="10000"/>
          </a:bodyPr>
          <a:lstStyle>
            <a:lvl1pPr marL="514350" indent="-514350" algn="l" defTabSz="914400" rtl="0" eaLnBrk="1" latinLnBrk="0" hangingPunct="1">
              <a:lnSpc>
                <a:spcPct val="150000"/>
              </a:lnSpc>
              <a:spcBef>
                <a:spcPct val="20000"/>
              </a:spcBef>
              <a:spcAft>
                <a:spcPts val="1200"/>
              </a:spcAft>
              <a:buClr>
                <a:schemeClr val="accent2"/>
              </a:buClr>
              <a:buSzPct val="10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en-US" altLang="ja-JP" sz="2000" dirty="0"/>
              <a:t>※</a:t>
            </a:r>
            <a:r>
              <a:rPr lang="ja-JP" altLang="en-US" sz="2000" dirty="0"/>
              <a:t>２ページ以上になる場合は末尾にシートを追加していってください</a:t>
            </a:r>
            <a:endParaRPr lang="en-US" altLang="ja-JP" sz="2000" dirty="0"/>
          </a:p>
        </p:txBody>
      </p:sp>
    </p:spTree>
    <p:extLst>
      <p:ext uri="{BB962C8B-B14F-4D97-AF65-F5344CB8AC3E}">
        <p14:creationId xmlns:p14="http://schemas.microsoft.com/office/powerpoint/2010/main" val="2979613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086564"/>
            <a:ext cx="8640960" cy="1118300"/>
          </a:xfrm>
        </p:spPr>
        <p:txBody>
          <a:bodyPr>
            <a:normAutofit/>
          </a:bodyPr>
          <a:lstStyle/>
          <a:p>
            <a:pPr marL="0" indent="0">
              <a:buNone/>
            </a:pPr>
            <a:r>
              <a:rPr kumimoji="1" lang="ja-JP" altLang="en-US" sz="2000" dirty="0"/>
              <a:t>⑤工程表の下にある記事に現場閉所予定日、対象外日等の入力を行って下さい。（プルダウンで選択できます）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6</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9" name="図 8">
            <a:extLst>
              <a:ext uri="{FF2B5EF4-FFF2-40B4-BE49-F238E27FC236}">
                <a16:creationId xmlns:a16="http://schemas.microsoft.com/office/drawing/2014/main" id="{714A7150-2359-473D-B8B1-E0169EBDEAD7}"/>
              </a:ext>
            </a:extLst>
          </p:cNvPr>
          <p:cNvPicPr>
            <a:picLocks noChangeAspect="1"/>
          </p:cNvPicPr>
          <p:nvPr/>
        </p:nvPicPr>
        <p:blipFill rotWithShape="1">
          <a:blip r:embed="rId2">
            <a:extLst>
              <a:ext uri="{28A0092B-C50C-407E-A947-70E740481C1C}">
                <a14:useLocalDpi xmlns:a14="http://schemas.microsoft.com/office/drawing/2010/main" val="0"/>
              </a:ext>
            </a:extLst>
          </a:blip>
          <a:srcRect l="4325" t="32729" r="1177" b="11589"/>
          <a:stretch/>
        </p:blipFill>
        <p:spPr>
          <a:xfrm>
            <a:off x="251520" y="2348880"/>
            <a:ext cx="8640960" cy="2864051"/>
          </a:xfrm>
          <a:prstGeom prst="rect">
            <a:avLst/>
          </a:prstGeom>
        </p:spPr>
      </p:pic>
      <p:sp>
        <p:nvSpPr>
          <p:cNvPr id="11" name="コンテンツ プレースホルダー 1">
            <a:extLst>
              <a:ext uri="{FF2B5EF4-FFF2-40B4-BE49-F238E27FC236}">
                <a16:creationId xmlns:a16="http://schemas.microsoft.com/office/drawing/2014/main" id="{EAE82B77-8080-4AF2-B211-1A5261471D62}"/>
              </a:ext>
            </a:extLst>
          </p:cNvPr>
          <p:cNvSpPr txBox="1">
            <a:spLocks/>
          </p:cNvSpPr>
          <p:nvPr/>
        </p:nvSpPr>
        <p:spPr>
          <a:xfrm>
            <a:off x="251520" y="5212286"/>
            <a:ext cx="8640960" cy="1118300"/>
          </a:xfrm>
          <a:prstGeom prst="rect">
            <a:avLst/>
          </a:prstGeom>
        </p:spPr>
        <p:txBody>
          <a:bodyPr vert="horz" lIns="91440" tIns="45720" rIns="91440" bIns="45720" rtlCol="0">
            <a:normAutofit/>
          </a:bodyPr>
          <a:lstStyle>
            <a:lvl1pPr marL="514350" indent="-514350" algn="l" defTabSz="914400" rtl="0" eaLnBrk="1" latinLnBrk="0" hangingPunct="1">
              <a:lnSpc>
                <a:spcPct val="150000"/>
              </a:lnSpc>
              <a:spcBef>
                <a:spcPct val="20000"/>
              </a:spcBef>
              <a:spcAft>
                <a:spcPts val="1200"/>
              </a:spcAft>
              <a:buClr>
                <a:schemeClr val="accent2"/>
              </a:buClr>
              <a:buSzPct val="100000"/>
              <a:buFont typeface="Wingdings" panose="05000000000000000000" pitchFamily="2" charset="2"/>
              <a:buChar char="l"/>
              <a:defRPr kumimoji="1" sz="3200" kern="1200">
                <a:solidFill>
                  <a:schemeClr val="tx1"/>
                </a:solidFill>
                <a:latin typeface="+mn-lt"/>
                <a:ea typeface="+mn-ea"/>
                <a:cs typeface="+mn-cs"/>
              </a:defRPr>
            </a:lvl1pPr>
            <a:lvl2pPr marL="914400" indent="-457200" algn="l" defTabSz="914400" rtl="0" eaLnBrk="1" latinLnBrk="0" hangingPunct="1">
              <a:lnSpc>
                <a:spcPct val="150000"/>
              </a:lnSpc>
              <a:spcBef>
                <a:spcPct val="20000"/>
              </a:spcBef>
              <a:spcAft>
                <a:spcPts val="1200"/>
              </a:spcAft>
              <a:buClr>
                <a:srgbClr val="ABCD03"/>
              </a:buClr>
              <a:buFont typeface="Wingdings" panose="05000000000000000000" pitchFamily="2" charset="2"/>
              <a:buChar char="ü"/>
              <a:defRPr kumimoji="1" sz="2800" kern="1200">
                <a:solidFill>
                  <a:schemeClr val="tx1"/>
                </a:solidFill>
                <a:latin typeface="+mn-lt"/>
                <a:ea typeface="+mn-ea"/>
                <a:cs typeface="+mn-cs"/>
              </a:defRPr>
            </a:lvl2pPr>
            <a:lvl3pPr marL="1257300" indent="-342900" algn="l" defTabSz="914400" rtl="0" eaLnBrk="1" latinLnBrk="0" hangingPunct="1">
              <a:lnSpc>
                <a:spcPct val="150000"/>
              </a:lnSpc>
              <a:spcBef>
                <a:spcPct val="20000"/>
              </a:spcBef>
              <a:spcAft>
                <a:spcPts val="1200"/>
              </a:spcAft>
              <a:buClr>
                <a:srgbClr val="D93932"/>
              </a:buClr>
              <a:buSzPct val="90000"/>
              <a:buFont typeface="Wingdings" panose="05000000000000000000" pitchFamily="2" charset="2"/>
              <a:buChar char="u"/>
              <a:defRPr kumimoji="1" sz="2400" kern="1200">
                <a:solidFill>
                  <a:schemeClr val="tx1"/>
                </a:solidFill>
                <a:latin typeface="+mn-lt"/>
                <a:ea typeface="+mn-ea"/>
                <a:cs typeface="+mn-cs"/>
              </a:defRPr>
            </a:lvl3pPr>
            <a:lvl4pPr marL="1714500" indent="-342900" algn="l" defTabSz="914400" rtl="0" eaLnBrk="1" latinLnBrk="0" hangingPunct="1">
              <a:lnSpc>
                <a:spcPct val="150000"/>
              </a:lnSpc>
              <a:spcBef>
                <a:spcPct val="20000"/>
              </a:spcBef>
              <a:spcAft>
                <a:spcPts val="1200"/>
              </a:spcAft>
              <a:buClr>
                <a:srgbClr val="1F6D2B"/>
              </a:buClr>
              <a:buFont typeface="Wingdings" panose="05000000000000000000" pitchFamily="2" charset="2"/>
              <a:buChar char="l"/>
              <a:defRPr kumimoji="1" sz="2000" kern="1200">
                <a:solidFill>
                  <a:schemeClr val="tx1"/>
                </a:solidFill>
                <a:latin typeface="+mn-lt"/>
                <a:ea typeface="+mn-ea"/>
                <a:cs typeface="+mn-cs"/>
              </a:defRPr>
            </a:lvl4pPr>
            <a:lvl5pPr marL="2171700" indent="-342900" algn="l" defTabSz="914400" rtl="0" eaLnBrk="1" latinLnBrk="0" hangingPunct="1">
              <a:lnSpc>
                <a:spcPct val="150000"/>
              </a:lnSpc>
              <a:spcBef>
                <a:spcPct val="20000"/>
              </a:spcBef>
              <a:spcAft>
                <a:spcPts val="1200"/>
              </a:spcAft>
              <a:buClr>
                <a:srgbClr val="002B69"/>
              </a:buClr>
              <a:buFont typeface="Wingdings" panose="05000000000000000000" pitchFamily="2" charset="2"/>
              <a:buChar char="ü"/>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Wingdings" panose="05000000000000000000" pitchFamily="2" charset="2"/>
              <a:buNone/>
            </a:pPr>
            <a:r>
              <a:rPr lang="en-US" altLang="ja-JP" sz="2000" dirty="0"/>
              <a:t>※</a:t>
            </a:r>
            <a:r>
              <a:rPr lang="ja-JP" altLang="en-US" sz="2000" dirty="0"/>
              <a:t>対象外日とは長岡京市営繕工事における週休２日制工事試行要領</a:t>
            </a:r>
            <a:r>
              <a:rPr lang="en-US" altLang="ja-JP" sz="2000" dirty="0"/>
              <a:t>4-</a:t>
            </a:r>
            <a:r>
              <a:rPr lang="ja-JP" altLang="en-US" sz="2000" dirty="0"/>
              <a:t>（</a:t>
            </a:r>
            <a:r>
              <a:rPr lang="en-US" altLang="ja-JP" sz="2000" dirty="0"/>
              <a:t>2</a:t>
            </a:r>
            <a:r>
              <a:rPr lang="ja-JP" altLang="en-US" sz="2000" dirty="0"/>
              <a:t>）ア</a:t>
            </a:r>
            <a:r>
              <a:rPr lang="en-US" altLang="ja-JP" sz="2000" dirty="0"/>
              <a:t>-</a:t>
            </a:r>
            <a:r>
              <a:rPr lang="ja-JP" altLang="en-US" sz="2000" dirty="0"/>
              <a:t>オに該当する日をいう</a:t>
            </a:r>
            <a:endParaRPr lang="en-US" altLang="ja-JP" sz="2000" dirty="0"/>
          </a:p>
        </p:txBody>
      </p:sp>
    </p:spTree>
    <p:extLst>
      <p:ext uri="{BB962C8B-B14F-4D97-AF65-F5344CB8AC3E}">
        <p14:creationId xmlns:p14="http://schemas.microsoft.com/office/powerpoint/2010/main" val="2040324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51520" y="1151201"/>
            <a:ext cx="8640960" cy="1118300"/>
          </a:xfrm>
        </p:spPr>
        <p:txBody>
          <a:bodyPr>
            <a:normAutofit/>
          </a:bodyPr>
          <a:lstStyle/>
          <a:p>
            <a:pPr marL="0" indent="0">
              <a:buNone/>
            </a:pPr>
            <a:r>
              <a:rPr kumimoji="1" lang="ja-JP" altLang="en-US" sz="2000" dirty="0"/>
              <a:t>⑥工程を記入してください（下記は一例です）</a:t>
            </a:r>
            <a:endParaRPr kumimoji="1"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7</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6" name="図 5">
            <a:extLst>
              <a:ext uri="{FF2B5EF4-FFF2-40B4-BE49-F238E27FC236}">
                <a16:creationId xmlns:a16="http://schemas.microsoft.com/office/drawing/2014/main" id="{BB2EDA3D-46F6-4164-9B83-0638F898E9E3}"/>
              </a:ext>
            </a:extLst>
          </p:cNvPr>
          <p:cNvPicPr>
            <a:picLocks noChangeAspect="1"/>
          </p:cNvPicPr>
          <p:nvPr/>
        </p:nvPicPr>
        <p:blipFill rotWithShape="1">
          <a:blip r:embed="rId3">
            <a:extLst>
              <a:ext uri="{28A0092B-C50C-407E-A947-70E740481C1C}">
                <a14:useLocalDpi xmlns:a14="http://schemas.microsoft.com/office/drawing/2010/main" val="0"/>
              </a:ext>
            </a:extLst>
          </a:blip>
          <a:srcRect l="4035" t="32730" r="3042" b="9401"/>
          <a:stretch/>
        </p:blipFill>
        <p:spPr>
          <a:xfrm>
            <a:off x="265324" y="1940741"/>
            <a:ext cx="8496944" cy="2976518"/>
          </a:xfrm>
          <a:prstGeom prst="rect">
            <a:avLst/>
          </a:prstGeom>
        </p:spPr>
      </p:pic>
    </p:spTree>
    <p:extLst>
      <p:ext uri="{BB962C8B-B14F-4D97-AF65-F5344CB8AC3E}">
        <p14:creationId xmlns:p14="http://schemas.microsoft.com/office/powerpoint/2010/main" val="150552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83121" y="1151201"/>
            <a:ext cx="8640960" cy="1118300"/>
          </a:xfrm>
        </p:spPr>
        <p:txBody>
          <a:bodyPr>
            <a:normAutofit/>
          </a:bodyPr>
          <a:lstStyle/>
          <a:p>
            <a:pPr marL="0" indent="0">
              <a:buNone/>
            </a:pPr>
            <a:r>
              <a:rPr lang="ja-JP" altLang="en-US" sz="2000" dirty="0"/>
              <a:t>⑦記事に入力した内容が右下にある表に反映されるため、達成状況等の確認を行って下さい。</a:t>
            </a:r>
            <a:endParaRPr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8</a:t>
            </a:fld>
            <a:endParaRPr kumimoji="1" lang="ja-JP" altLang="en-US"/>
          </a:p>
        </p:txBody>
      </p:sp>
      <p:sp>
        <p:nvSpPr>
          <p:cNvPr id="4" name="タイトル 3"/>
          <p:cNvSpPr>
            <a:spLocks noGrp="1"/>
          </p:cNvSpPr>
          <p:nvPr>
            <p:ph type="title"/>
          </p:nvPr>
        </p:nvSpPr>
        <p:spPr/>
        <p:txBody>
          <a:bodyPr/>
          <a:lstStyle/>
          <a:p>
            <a:r>
              <a:rPr kumimoji="1" lang="ja-JP" altLang="en-US" dirty="0"/>
              <a:t>参考様式１（週休２日等計画工程表）</a:t>
            </a:r>
          </a:p>
        </p:txBody>
      </p:sp>
      <p:pic>
        <p:nvPicPr>
          <p:cNvPr id="5" name="図 4">
            <a:extLst>
              <a:ext uri="{FF2B5EF4-FFF2-40B4-BE49-F238E27FC236}">
                <a16:creationId xmlns:a16="http://schemas.microsoft.com/office/drawing/2014/main" id="{69662251-C37F-4565-8F0D-925ECF9952E1}"/>
              </a:ext>
            </a:extLst>
          </p:cNvPr>
          <p:cNvPicPr>
            <a:picLocks noChangeAspect="1"/>
          </p:cNvPicPr>
          <p:nvPr/>
        </p:nvPicPr>
        <p:blipFill>
          <a:blip r:embed="rId3"/>
          <a:stretch>
            <a:fillRect/>
          </a:stretch>
        </p:blipFill>
        <p:spPr>
          <a:xfrm>
            <a:off x="622188" y="2420888"/>
            <a:ext cx="7962825" cy="2331059"/>
          </a:xfrm>
          <a:prstGeom prst="rect">
            <a:avLst/>
          </a:prstGeom>
        </p:spPr>
      </p:pic>
      <p:sp>
        <p:nvSpPr>
          <p:cNvPr id="7" name="吹き出し: 四角形 6">
            <a:extLst>
              <a:ext uri="{FF2B5EF4-FFF2-40B4-BE49-F238E27FC236}">
                <a16:creationId xmlns:a16="http://schemas.microsoft.com/office/drawing/2014/main" id="{5519D9B9-1194-42AD-9B64-C0FA12BC27BA}"/>
              </a:ext>
            </a:extLst>
          </p:cNvPr>
          <p:cNvSpPr/>
          <p:nvPr/>
        </p:nvSpPr>
        <p:spPr>
          <a:xfrm>
            <a:off x="2123728" y="5095673"/>
            <a:ext cx="4608512" cy="1296144"/>
          </a:xfrm>
          <a:prstGeom prst="wedgeRectCallout">
            <a:avLst>
              <a:gd name="adj1" fmla="val 41418"/>
              <a:gd name="adj2" fmla="val -6966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2000" b="1" dirty="0">
                <a:solidFill>
                  <a:schemeClr val="tx1"/>
                </a:solidFill>
              </a:rPr>
              <a:t>達成状況の欄が全て達成予定になっていることを確認してください。</a:t>
            </a:r>
          </a:p>
        </p:txBody>
      </p:sp>
    </p:spTree>
    <p:extLst>
      <p:ext uri="{BB962C8B-B14F-4D97-AF65-F5344CB8AC3E}">
        <p14:creationId xmlns:p14="http://schemas.microsoft.com/office/powerpoint/2010/main" val="1392019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283121" y="1151201"/>
            <a:ext cx="8640960" cy="1118300"/>
          </a:xfrm>
        </p:spPr>
        <p:txBody>
          <a:bodyPr>
            <a:normAutofit/>
          </a:bodyPr>
          <a:lstStyle/>
          <a:p>
            <a:pPr marL="0" indent="0">
              <a:buNone/>
            </a:pPr>
            <a:r>
              <a:rPr lang="ja-JP" altLang="en-US" sz="2000" dirty="0"/>
              <a:t>記入方法については、計画工程表と同様です。実績を記入し、右下の表にて達成状況を確認してください。</a:t>
            </a:r>
            <a:endParaRPr lang="en-US" altLang="ja-JP" sz="2000" dirty="0"/>
          </a:p>
        </p:txBody>
      </p:sp>
      <p:sp>
        <p:nvSpPr>
          <p:cNvPr id="3" name="スライド番号プレースホルダー 2"/>
          <p:cNvSpPr>
            <a:spLocks noGrp="1"/>
          </p:cNvSpPr>
          <p:nvPr>
            <p:ph type="sldNum" sz="quarter" idx="12"/>
          </p:nvPr>
        </p:nvSpPr>
        <p:spPr/>
        <p:txBody>
          <a:bodyPr/>
          <a:lstStyle/>
          <a:p>
            <a:fld id="{F1EB4F25-F99D-4A05-B039-A65F9E4CD875}" type="slidenum">
              <a:rPr kumimoji="1" lang="ja-JP" altLang="en-US" smtClean="0"/>
              <a:t>9</a:t>
            </a:fld>
            <a:endParaRPr kumimoji="1" lang="ja-JP" altLang="en-US"/>
          </a:p>
        </p:txBody>
      </p:sp>
      <p:sp>
        <p:nvSpPr>
          <p:cNvPr id="4" name="タイトル 3"/>
          <p:cNvSpPr>
            <a:spLocks noGrp="1"/>
          </p:cNvSpPr>
          <p:nvPr>
            <p:ph type="title"/>
          </p:nvPr>
        </p:nvSpPr>
        <p:spPr/>
        <p:txBody>
          <a:bodyPr/>
          <a:lstStyle/>
          <a:p>
            <a:r>
              <a:rPr kumimoji="1" lang="ja-JP" altLang="en-US" dirty="0"/>
              <a:t>参考様式２（週休２日等実施工程表）</a:t>
            </a:r>
          </a:p>
        </p:txBody>
      </p:sp>
      <p:pic>
        <p:nvPicPr>
          <p:cNvPr id="6" name="図 5">
            <a:extLst>
              <a:ext uri="{FF2B5EF4-FFF2-40B4-BE49-F238E27FC236}">
                <a16:creationId xmlns:a16="http://schemas.microsoft.com/office/drawing/2014/main" id="{B8D20589-33DB-4096-9852-EDAB483D8923}"/>
              </a:ext>
            </a:extLst>
          </p:cNvPr>
          <p:cNvPicPr>
            <a:picLocks noChangeAspect="1"/>
          </p:cNvPicPr>
          <p:nvPr/>
        </p:nvPicPr>
        <p:blipFill rotWithShape="1">
          <a:blip r:embed="rId3"/>
          <a:srcRect r="4810"/>
          <a:stretch/>
        </p:blipFill>
        <p:spPr>
          <a:xfrm>
            <a:off x="219919" y="2669988"/>
            <a:ext cx="8704162" cy="2575942"/>
          </a:xfrm>
          <a:prstGeom prst="rect">
            <a:avLst/>
          </a:prstGeom>
        </p:spPr>
      </p:pic>
      <p:sp>
        <p:nvSpPr>
          <p:cNvPr id="8" name="正方形/長方形 7">
            <a:extLst>
              <a:ext uri="{FF2B5EF4-FFF2-40B4-BE49-F238E27FC236}">
                <a16:creationId xmlns:a16="http://schemas.microsoft.com/office/drawing/2014/main" id="{B2351BC2-5ABC-429E-8D54-0A4329C5BE99}"/>
              </a:ext>
            </a:extLst>
          </p:cNvPr>
          <p:cNvSpPr/>
          <p:nvPr/>
        </p:nvSpPr>
        <p:spPr>
          <a:xfrm>
            <a:off x="5525344" y="4869160"/>
            <a:ext cx="1566936" cy="37677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
        <p:nvSpPr>
          <p:cNvPr id="9" name="正方形/長方形 8">
            <a:extLst>
              <a:ext uri="{FF2B5EF4-FFF2-40B4-BE49-F238E27FC236}">
                <a16:creationId xmlns:a16="http://schemas.microsoft.com/office/drawing/2014/main" id="{5FA6AAD4-5C76-4124-A32C-F89C8F2F7BFB}"/>
              </a:ext>
            </a:extLst>
          </p:cNvPr>
          <p:cNvSpPr/>
          <p:nvPr/>
        </p:nvSpPr>
        <p:spPr>
          <a:xfrm>
            <a:off x="7092280" y="3052230"/>
            <a:ext cx="1728192" cy="1096850"/>
          </a:xfrm>
          <a:prstGeom prst="rect">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endParaRPr kumimoji="1" lang="ja-JP" altLang="en-US" sz="3600" b="1" dirty="0">
              <a:solidFill>
                <a:schemeClr val="tx1"/>
              </a:solidFill>
            </a:endParaRPr>
          </a:p>
        </p:txBody>
      </p:sp>
    </p:spTree>
    <p:extLst>
      <p:ext uri="{BB962C8B-B14F-4D97-AF65-F5344CB8AC3E}">
        <p14:creationId xmlns:p14="http://schemas.microsoft.com/office/powerpoint/2010/main" val="251059122"/>
      </p:ext>
    </p:extLst>
  </p:cSld>
  <p:clrMapOvr>
    <a:masterClrMapping/>
  </p:clrMapOvr>
</p:sld>
</file>

<file path=ppt/theme/theme1.xml><?xml version="1.0" encoding="utf-8"?>
<a:theme xmlns:a="http://schemas.openxmlformats.org/drawingml/2006/main" name="Office ​​テーマ">
  <a:themeElements>
    <a:clrScheme name="かしこ暮らしっく　カラーパレット">
      <a:dk1>
        <a:srgbClr val="002B69"/>
      </a:dk1>
      <a:lt1>
        <a:srgbClr val="FFFFFF"/>
      </a:lt1>
      <a:dk2>
        <a:srgbClr val="002B69"/>
      </a:dk2>
      <a:lt2>
        <a:srgbClr val="C5C9DE"/>
      </a:lt2>
      <a:accent1>
        <a:srgbClr val="002B69"/>
      </a:accent1>
      <a:accent2>
        <a:srgbClr val="ABCD03"/>
      </a:accent2>
      <a:accent3>
        <a:srgbClr val="D93932"/>
      </a:accent3>
      <a:accent4>
        <a:srgbClr val="1F6D2B"/>
      </a:accent4>
      <a:accent5>
        <a:srgbClr val="FADBDA"/>
      </a:accent5>
      <a:accent6>
        <a:srgbClr val="E8F0C5"/>
      </a:accent6>
      <a:hlink>
        <a:srgbClr val="D93932"/>
      </a:hlink>
      <a:folHlink>
        <a:srgbClr val="FADBDA"/>
      </a:folHlink>
    </a:clrScheme>
    <a:fontScheme name="かしこ暮らしっく">
      <a:majorFont>
        <a:latin typeface="Segoe UI"/>
        <a:ea typeface="メイリオ"/>
        <a:cs typeface=""/>
      </a:majorFont>
      <a:minorFont>
        <a:latin typeface="Segoe UI"/>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a:solidFill>
            <a:schemeClr val="tx1"/>
          </a:solidFill>
        </a:ln>
      </a:spPr>
      <a:bodyPr tIns="108000" rtlCol="0" anchor="ctr"/>
      <a:lstStyle>
        <a:defPPr algn="ctr">
          <a:defRPr kumimoji="1" sz="3600" b="1"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85725">
          <a:solidFill>
            <a:schemeClr val="accent4">
              <a:alpha val="7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3789</TotalTime>
  <Words>395</Words>
  <Application>Microsoft Office PowerPoint</Application>
  <PresentationFormat>画面に合わせる (4:3)</PresentationFormat>
  <Paragraphs>37</Paragraphs>
  <Slides>9</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ＭＳ Ｐゴシック</vt:lpstr>
      <vt:lpstr>メイリオ</vt:lpstr>
      <vt:lpstr>Arial</vt:lpstr>
      <vt:lpstr>Calibri</vt:lpstr>
      <vt:lpstr>Segoe UI</vt:lpstr>
      <vt:lpstr>Wingdings</vt:lpstr>
      <vt:lpstr>Office ​​テーマ</vt:lpstr>
      <vt:lpstr>週休2日に係る参考様式使用方法</vt:lpstr>
      <vt:lpstr>参考様式１（週休２日等計画工程表）</vt:lpstr>
      <vt:lpstr>参考様式１（週休２日等計画工程表）</vt:lpstr>
      <vt:lpstr>参考様式１（週休２日等計画工程表）</vt:lpstr>
      <vt:lpstr>参考様式１（週休２日等計画工程表）</vt:lpstr>
      <vt:lpstr>参考様式１（週休２日等計画工程表）</vt:lpstr>
      <vt:lpstr>参考様式１（週休２日等計画工程表）</vt:lpstr>
      <vt:lpstr>参考様式１（週休２日等計画工程表）</vt:lpstr>
      <vt:lpstr>参考様式２（週休２日等実施工程表）</vt:lpstr>
    </vt:vector>
  </TitlesOfParts>
  <Company>長岡京市役所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長岡京市役所</dc:creator>
  <cp:lastModifiedBy>Windows ユーザー</cp:lastModifiedBy>
  <cp:revision>234</cp:revision>
  <cp:lastPrinted>2025-12-12T07:31:32Z</cp:lastPrinted>
  <dcterms:created xsi:type="dcterms:W3CDTF">2016-12-22T05:07:24Z</dcterms:created>
  <dcterms:modified xsi:type="dcterms:W3CDTF">2025-12-12T08:12:23Z</dcterms:modified>
</cp:coreProperties>
</file>